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8" r:id="rId5"/>
    <p:sldId id="260" r:id="rId6"/>
    <p:sldId id="269" r:id="rId7"/>
    <p:sldId id="270" r:id="rId8"/>
    <p:sldId id="272" r:id="rId9"/>
    <p:sldId id="273" r:id="rId10"/>
    <p:sldId id="274" r:id="rId11"/>
    <p:sldId id="275" r:id="rId12"/>
    <p:sldId id="278" r:id="rId13"/>
    <p:sldId id="279" r:id="rId14"/>
    <p:sldId id="280" r:id="rId15"/>
    <p:sldId id="281" r:id="rId16"/>
    <p:sldId id="283" r:id="rId17"/>
    <p:sldId id="282" r:id="rId18"/>
    <p:sldId id="284" r:id="rId19"/>
    <p:sldId id="261" r:id="rId20"/>
    <p:sldId id="262" r:id="rId21"/>
    <p:sldId id="264" r:id="rId22"/>
    <p:sldId id="263" r:id="rId23"/>
    <p:sldId id="285" r:id="rId24"/>
    <p:sldId id="265" r:id="rId25"/>
    <p:sldId id="266" r:id="rId26"/>
    <p:sldId id="267" r:id="rId27"/>
    <p:sldId id="286" r:id="rId28"/>
    <p:sldId id="287" r:id="rId29"/>
    <p:sldId id="288" r:id="rId30"/>
    <p:sldId id="289" r:id="rId31"/>
    <p:sldId id="290" r:id="rId32"/>
    <p:sldId id="291" r:id="rId33"/>
    <p:sldId id="292" r:id="rId34"/>
    <p:sldId id="293" r:id="rId35"/>
    <p:sldId id="294" r:id="rId36"/>
    <p:sldId id="295" r:id="rId37"/>
    <p:sldId id="257" r:id="rId38"/>
    <p:sldId id="296" r:id="rId39"/>
    <p:sldId id="297" r:id="rId40"/>
    <p:sldId id="298" r:id="rId41"/>
    <p:sldId id="299" r:id="rId42"/>
    <p:sldId id="300" r:id="rId43"/>
    <p:sldId id="301" r:id="rId44"/>
    <p:sldId id="302" r:id="rId45"/>
    <p:sldId id="303" r:id="rId4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9" autoAdjust="0"/>
    <p:restoredTop sz="94660"/>
  </p:normalViewPr>
  <p:slideViewPr>
    <p:cSldViewPr>
      <p:cViewPr varScale="1">
        <p:scale>
          <a:sx n="69" d="100"/>
          <a:sy n="69"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181547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34949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86277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246115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312845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E1990B1-139C-4F4B-91CF-C9442A4D3F11}" type="datetimeFigureOut">
              <a:rPr lang="pt-BR" smtClean="0"/>
              <a:t>15/03/2018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163556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E1990B1-139C-4F4B-91CF-C9442A4D3F11}" type="datetimeFigureOut">
              <a:rPr lang="pt-BR" smtClean="0"/>
              <a:t>15/03/2018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109831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E1990B1-139C-4F4B-91CF-C9442A4D3F11}" type="datetimeFigureOut">
              <a:rPr lang="pt-BR" smtClean="0"/>
              <a:t>15/03/2018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112693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E1990B1-139C-4F4B-91CF-C9442A4D3F11}" type="datetimeFigureOut">
              <a:rPr lang="pt-BR" smtClean="0"/>
              <a:t>15/03/2018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648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E1990B1-139C-4F4B-91CF-C9442A4D3F11}" type="datetimeFigureOut">
              <a:rPr lang="pt-BR" smtClean="0"/>
              <a:t>15/03/2018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364930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E1990B1-139C-4F4B-91CF-C9442A4D3F11}" type="datetimeFigureOut">
              <a:rPr lang="pt-BR" smtClean="0"/>
              <a:t>15/03/2018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88FD95-5050-4505-AFBA-6E04E102FC03}" type="slidenum">
              <a:rPr lang="pt-BR" smtClean="0"/>
              <a:t>‹nº›</a:t>
            </a:fld>
            <a:endParaRPr lang="pt-BR"/>
          </a:p>
        </p:txBody>
      </p:sp>
    </p:spTree>
    <p:extLst>
      <p:ext uri="{BB962C8B-B14F-4D97-AF65-F5344CB8AC3E}">
        <p14:creationId xmlns:p14="http://schemas.microsoft.com/office/powerpoint/2010/main" val="37416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990B1-139C-4F4B-91CF-C9442A4D3F11}" type="datetimeFigureOut">
              <a:rPr lang="pt-BR" smtClean="0"/>
              <a:t>15/03/2018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8FD95-5050-4505-AFBA-6E04E102FC03}" type="slidenum">
              <a:rPr lang="pt-BR" smtClean="0"/>
              <a:t>‹nº›</a:t>
            </a:fld>
            <a:endParaRPr lang="pt-BR"/>
          </a:p>
        </p:txBody>
      </p:sp>
    </p:spTree>
    <p:extLst>
      <p:ext uri="{BB962C8B-B14F-4D97-AF65-F5344CB8AC3E}">
        <p14:creationId xmlns:p14="http://schemas.microsoft.com/office/powerpoint/2010/main" val="387325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UNIDADE II - Custeio Por Departamentos - Custeio Por Processos</a:t>
            </a:r>
            <a:endParaRPr lang="pt-BR" dirty="0"/>
          </a:p>
        </p:txBody>
      </p:sp>
      <p:sp>
        <p:nvSpPr>
          <p:cNvPr id="3" name="Subtítulo 2"/>
          <p:cNvSpPr>
            <a:spLocks noGrp="1"/>
          </p:cNvSpPr>
          <p:nvPr>
            <p:ph type="subTitle" idx="1"/>
          </p:nvPr>
        </p:nvSpPr>
        <p:spPr/>
        <p:txBody>
          <a:bodyPr/>
          <a:lstStyle/>
          <a:p>
            <a:r>
              <a:rPr lang="pt-BR" dirty="0" smtClean="0"/>
              <a:t>Professor </a:t>
            </a:r>
            <a:r>
              <a:rPr lang="pt-BR" dirty="0" err="1" smtClean="0"/>
              <a:t>Ulises</a:t>
            </a:r>
            <a:endParaRPr lang="pt-BR" dirty="0"/>
          </a:p>
        </p:txBody>
      </p:sp>
    </p:spTree>
    <p:extLst>
      <p:ext uri="{BB962C8B-B14F-4D97-AF65-F5344CB8AC3E}">
        <p14:creationId xmlns:p14="http://schemas.microsoft.com/office/powerpoint/2010/main" val="195210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Como calcular o custeio por absorção?</a:t>
            </a:r>
            <a:endParaRPr lang="pt-BR" dirty="0"/>
          </a:p>
        </p:txBody>
      </p:sp>
      <p:sp>
        <p:nvSpPr>
          <p:cNvPr id="3" name="Espaço Reservado para Conteúdo 2"/>
          <p:cNvSpPr>
            <a:spLocks noGrp="1"/>
          </p:cNvSpPr>
          <p:nvPr>
            <p:ph idx="1"/>
          </p:nvPr>
        </p:nvSpPr>
        <p:spPr/>
        <p:txBody>
          <a:bodyPr>
            <a:normAutofit/>
          </a:bodyPr>
          <a:lstStyle/>
          <a:p>
            <a:pPr algn="just" fontAlgn="t"/>
            <a:r>
              <a:rPr lang="pt-BR" dirty="0" smtClean="0"/>
              <a:t>Assim, o conceito de custo engloba, por exemplo, a matéria-prima, as mercadorias compradas para revenda, os salários dos trabalhadores de uma linha de produção, a energia gasta para fazer o maquinário funcionar no chão de fábrica, a depreciação das máquinas e equipamentos, dentre outros gastos.</a:t>
            </a:r>
          </a:p>
          <a:p>
            <a:pPr algn="just"/>
            <a:endParaRPr lang="pt-BR" dirty="0"/>
          </a:p>
        </p:txBody>
      </p:sp>
    </p:spTree>
    <p:extLst>
      <p:ext uri="{BB962C8B-B14F-4D97-AF65-F5344CB8AC3E}">
        <p14:creationId xmlns:p14="http://schemas.microsoft.com/office/powerpoint/2010/main" val="1454124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Como calcular o custeio por absorção?</a:t>
            </a:r>
            <a:endParaRPr lang="pt-BR" dirty="0"/>
          </a:p>
        </p:txBody>
      </p:sp>
      <p:sp>
        <p:nvSpPr>
          <p:cNvPr id="3" name="Espaço Reservado para Conteúdo 2"/>
          <p:cNvSpPr>
            <a:spLocks noGrp="1"/>
          </p:cNvSpPr>
          <p:nvPr>
            <p:ph idx="1"/>
          </p:nvPr>
        </p:nvSpPr>
        <p:spPr/>
        <p:txBody>
          <a:bodyPr/>
          <a:lstStyle/>
          <a:p>
            <a:pPr algn="just"/>
            <a:r>
              <a:rPr lang="pt-BR" dirty="0" smtClean="0"/>
              <a:t>Alguns desses custos são fixos, ou seja, permanecem no mesmo nível </a:t>
            </a:r>
            <a:r>
              <a:rPr lang="pt-BR" dirty="0" err="1" smtClean="0"/>
              <a:t>independemente</a:t>
            </a:r>
            <a:r>
              <a:rPr lang="pt-BR" dirty="0" smtClean="0"/>
              <a:t> do volume de produção. Já os custos variáveis correspondem aos gastos que aumentam ou diminuem de forma proporcional ao nível de atividade – como é o caso da matéria-prima, já que, quanto maior for a quantidade produzida, mais insumos serão necessários.</a:t>
            </a:r>
          </a:p>
          <a:p>
            <a:pPr algn="just"/>
            <a:endParaRPr lang="pt-BR" dirty="0"/>
          </a:p>
        </p:txBody>
      </p:sp>
    </p:spTree>
    <p:extLst>
      <p:ext uri="{BB962C8B-B14F-4D97-AF65-F5344CB8AC3E}">
        <p14:creationId xmlns:p14="http://schemas.microsoft.com/office/powerpoint/2010/main" val="1076586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t>Exemplo</a:t>
            </a:r>
            <a:endParaRPr lang="pt-BR" dirty="0"/>
          </a:p>
        </p:txBody>
      </p:sp>
      <p:sp>
        <p:nvSpPr>
          <p:cNvPr id="3" name="Espaço Reservado para Conteúdo 2"/>
          <p:cNvSpPr>
            <a:spLocks noGrp="1"/>
          </p:cNvSpPr>
          <p:nvPr>
            <p:ph idx="1"/>
          </p:nvPr>
        </p:nvSpPr>
        <p:spPr/>
        <p:txBody>
          <a:bodyPr>
            <a:normAutofit/>
          </a:bodyPr>
          <a:lstStyle/>
          <a:p>
            <a:pPr algn="just" fontAlgn="t"/>
            <a:r>
              <a:rPr lang="pt-BR" sz="2400" dirty="0"/>
              <a:t>Vamos supor que uma fábrica de calçados gaste R$ 10 em matérias-primas por par de sapatos produzido. Esta indústria tem um custo fixo mensal de R$ 100 mil – entre mão-de-obra, energia e outras contas – e consegue produzir 20 mil pares de sapatos por mês. Utilizando o método do custeio por absorção, seu custo unitário fica assim</a:t>
            </a:r>
            <a:r>
              <a:rPr lang="pt-BR" sz="2400" dirty="0" smtClean="0"/>
              <a:t>:</a:t>
            </a:r>
          </a:p>
          <a:p>
            <a:pPr algn="just" fontAlgn="t"/>
            <a:endParaRPr lang="pt-BR" sz="2400" dirty="0"/>
          </a:p>
          <a:p>
            <a:pPr fontAlgn="t"/>
            <a:r>
              <a:rPr lang="pt-BR" sz="2400" dirty="0"/>
              <a:t>Matéria-prima por unidade = R$ 10</a:t>
            </a:r>
            <a:br>
              <a:rPr lang="pt-BR" sz="2400" dirty="0"/>
            </a:br>
            <a:r>
              <a:rPr lang="pt-BR" sz="2400" dirty="0"/>
              <a:t>Rateio do custo fixo = R$ 100.000 ÷ 20.000 = R$ 5</a:t>
            </a:r>
            <a:br>
              <a:rPr lang="pt-BR" sz="2400" dirty="0"/>
            </a:br>
            <a:r>
              <a:rPr lang="pt-BR" sz="2400" b="1" dirty="0"/>
              <a:t>Custo unitário = R$ 10 + R$ 5 = R$ 15</a:t>
            </a:r>
            <a:endParaRPr lang="pt-BR" sz="2400" dirty="0"/>
          </a:p>
        </p:txBody>
      </p:sp>
    </p:spTree>
    <p:extLst>
      <p:ext uri="{BB962C8B-B14F-4D97-AF65-F5344CB8AC3E}">
        <p14:creationId xmlns:p14="http://schemas.microsoft.com/office/powerpoint/2010/main" val="1174714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a:t>
            </a:r>
            <a:endParaRPr lang="pt-BR" dirty="0"/>
          </a:p>
        </p:txBody>
      </p:sp>
      <p:sp>
        <p:nvSpPr>
          <p:cNvPr id="3" name="Espaço Reservado para Conteúdo 2"/>
          <p:cNvSpPr>
            <a:spLocks noGrp="1"/>
          </p:cNvSpPr>
          <p:nvPr>
            <p:ph idx="1"/>
          </p:nvPr>
        </p:nvSpPr>
        <p:spPr/>
        <p:txBody>
          <a:bodyPr>
            <a:normAutofit/>
          </a:bodyPr>
          <a:lstStyle/>
          <a:p>
            <a:pPr marL="0" indent="0" algn="just" fontAlgn="t">
              <a:buNone/>
            </a:pPr>
            <a:r>
              <a:rPr lang="pt-BR" sz="2400" dirty="0"/>
              <a:t>Se essa empresa aumentar sua produção para 25 mil pares por mês sem alterar o seu custo fixo, o cálculo do seu custeio ficará:</a:t>
            </a:r>
          </a:p>
          <a:p>
            <a:pPr marL="0" indent="0" fontAlgn="t">
              <a:buNone/>
            </a:pPr>
            <a:endParaRPr lang="pt-BR" sz="2400" dirty="0" smtClean="0"/>
          </a:p>
          <a:p>
            <a:pPr marL="0" indent="0" fontAlgn="t">
              <a:buNone/>
            </a:pPr>
            <a:r>
              <a:rPr lang="pt-BR" sz="2400" dirty="0" smtClean="0"/>
              <a:t>Matéria-prima </a:t>
            </a:r>
            <a:r>
              <a:rPr lang="pt-BR" sz="2400" dirty="0"/>
              <a:t>por unidade = R$ 10</a:t>
            </a:r>
            <a:br>
              <a:rPr lang="pt-BR" sz="2400" dirty="0"/>
            </a:br>
            <a:r>
              <a:rPr lang="pt-BR" sz="2400" dirty="0"/>
              <a:t>Rateio do custo fixo = R$ 100.000 ÷ 25.000 = R$ 4</a:t>
            </a:r>
            <a:br>
              <a:rPr lang="pt-BR" sz="2400" dirty="0"/>
            </a:br>
            <a:r>
              <a:rPr lang="pt-BR" sz="2400" b="1" dirty="0"/>
              <a:t>Custo unitário = R$ 10 + R$ 4 = R$ 14</a:t>
            </a:r>
            <a:endParaRPr lang="pt-BR" sz="2400" dirty="0"/>
          </a:p>
          <a:p>
            <a:pPr algn="just"/>
            <a:endParaRPr lang="pt-BR" sz="2400" dirty="0"/>
          </a:p>
        </p:txBody>
      </p:sp>
    </p:spTree>
    <p:extLst>
      <p:ext uri="{BB962C8B-B14F-4D97-AF65-F5344CB8AC3E}">
        <p14:creationId xmlns:p14="http://schemas.microsoft.com/office/powerpoint/2010/main" val="300752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a:t>
            </a:r>
            <a:endParaRPr lang="pt-BR" dirty="0"/>
          </a:p>
        </p:txBody>
      </p:sp>
      <p:sp>
        <p:nvSpPr>
          <p:cNvPr id="3" name="Espaço Reservado para Conteúdo 2"/>
          <p:cNvSpPr>
            <a:spLocks noGrp="1"/>
          </p:cNvSpPr>
          <p:nvPr>
            <p:ph idx="1"/>
          </p:nvPr>
        </p:nvSpPr>
        <p:spPr/>
        <p:txBody>
          <a:bodyPr>
            <a:normAutofit/>
          </a:bodyPr>
          <a:lstStyle/>
          <a:p>
            <a:pPr algn="just"/>
            <a:r>
              <a:rPr lang="pt-BR" sz="2400" dirty="0"/>
              <a:t>Esse exemplo é um cálculo simplificado, pois considera que essa empresa produz apenas um modelo de par de sapatos. No entanto, se estivéssemos falando de uma indústria com uma gama variada de produtos, o ideal seria que o rateio do custo fixo utilizasse algum critério de ponderação, um “driver” de custeio. </a:t>
            </a:r>
            <a:endParaRPr lang="pt-BR" sz="2400" dirty="0" smtClean="0"/>
          </a:p>
          <a:p>
            <a:pPr algn="just"/>
            <a:r>
              <a:rPr lang="pt-BR" sz="2400" b="1" dirty="0" smtClean="0"/>
              <a:t>O </a:t>
            </a:r>
            <a:r>
              <a:rPr lang="pt-BR" sz="2400" b="1" dirty="0"/>
              <a:t>critério mais comum para ponderar o custo fixo é o tempo de produção.</a:t>
            </a:r>
            <a:endParaRPr lang="pt-BR" sz="2400" dirty="0"/>
          </a:p>
        </p:txBody>
      </p:sp>
    </p:spTree>
    <p:extLst>
      <p:ext uri="{BB962C8B-B14F-4D97-AF65-F5344CB8AC3E}">
        <p14:creationId xmlns:p14="http://schemas.microsoft.com/office/powerpoint/2010/main" val="1653981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dirty="0"/>
              <a:t>Voltando ao caso da fábrica de sapatos, vamos imaginar que ela possua dois modelos. </a:t>
            </a:r>
            <a:endParaRPr lang="pt-BR" dirty="0" smtClean="0"/>
          </a:p>
          <a:p>
            <a:pPr marL="0" indent="0" algn="just">
              <a:buNone/>
            </a:pPr>
            <a:r>
              <a:rPr lang="pt-BR" dirty="0" smtClean="0"/>
              <a:t>O </a:t>
            </a:r>
            <a:r>
              <a:rPr lang="pt-BR" dirty="0"/>
              <a:t>sapato de salto alta gasta R$ 10 de matéria-prima por unidade e demora 30 minutos para ser produzido. </a:t>
            </a:r>
            <a:endParaRPr lang="pt-BR" dirty="0" smtClean="0"/>
          </a:p>
          <a:p>
            <a:pPr marL="0" indent="0" algn="just">
              <a:buNone/>
            </a:pPr>
            <a:r>
              <a:rPr lang="pt-BR" dirty="0" smtClean="0"/>
              <a:t>Já </a:t>
            </a:r>
            <a:r>
              <a:rPr lang="pt-BR" dirty="0"/>
              <a:t>a sandália gasta R$ 8 de matéria-prima e demora 20 minutos para ser produzida. </a:t>
            </a:r>
            <a:endParaRPr lang="pt-BR" dirty="0" smtClean="0"/>
          </a:p>
          <a:p>
            <a:pPr marL="0" indent="0" algn="just">
              <a:buNone/>
            </a:pPr>
            <a:r>
              <a:rPr lang="pt-BR" dirty="0" smtClean="0"/>
              <a:t>Vamos </a:t>
            </a:r>
            <a:r>
              <a:rPr lang="pt-BR" dirty="0"/>
              <a:t>considerar que a empresa produza 10.000 unidades de cada um dos modelos por mês e que seu custo fixo mensal ainda seja de R$ 100 mil.</a:t>
            </a:r>
          </a:p>
        </p:txBody>
      </p:sp>
    </p:spTree>
    <p:extLst>
      <p:ext uri="{BB962C8B-B14F-4D97-AF65-F5344CB8AC3E}">
        <p14:creationId xmlns:p14="http://schemas.microsoft.com/office/powerpoint/2010/main" val="127292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a:t>
            </a:r>
            <a:endParaRPr lang="pt-BR" dirty="0"/>
          </a:p>
        </p:txBody>
      </p:sp>
      <p:sp>
        <p:nvSpPr>
          <p:cNvPr id="3" name="Espaço Reservado para Conteúdo 2"/>
          <p:cNvSpPr>
            <a:spLocks noGrp="1"/>
          </p:cNvSpPr>
          <p:nvPr>
            <p:ph idx="1"/>
          </p:nvPr>
        </p:nvSpPr>
        <p:spPr/>
        <p:txBody>
          <a:bodyPr>
            <a:normAutofit fontScale="62500" lnSpcReduction="20000"/>
          </a:bodyPr>
          <a:lstStyle/>
          <a:p>
            <a:pPr fontAlgn="t"/>
            <a:r>
              <a:rPr lang="pt-BR" dirty="0"/>
              <a:t>Antes de fazer o cálculo do custeio, é preciso saber como ponderar a diferença de tempo de produção desses itens para poder distribuir o custo fixo da empresa de uma forma mais justa.</a:t>
            </a:r>
          </a:p>
          <a:p>
            <a:pPr fontAlgn="t"/>
            <a:r>
              <a:rPr lang="pt-BR" b="1" dirty="0"/>
              <a:t>Sapato</a:t>
            </a:r>
            <a:r>
              <a:rPr lang="pt-BR" dirty="0"/>
              <a:t/>
            </a:r>
            <a:br>
              <a:rPr lang="pt-BR" dirty="0"/>
            </a:br>
            <a:r>
              <a:rPr lang="pt-BR" dirty="0"/>
              <a:t>Tempo de produção unitário = 30 minutos</a:t>
            </a:r>
            <a:br>
              <a:rPr lang="pt-BR" dirty="0"/>
            </a:br>
            <a:r>
              <a:rPr lang="pt-BR" dirty="0"/>
              <a:t>Tempo de produção total = 10.000 pares x 30 minutos = 300.000 minutos</a:t>
            </a:r>
          </a:p>
          <a:p>
            <a:pPr fontAlgn="t"/>
            <a:r>
              <a:rPr lang="pt-BR" b="1" dirty="0"/>
              <a:t>Sandália</a:t>
            </a:r>
            <a:r>
              <a:rPr lang="pt-BR" dirty="0"/>
              <a:t/>
            </a:r>
            <a:br>
              <a:rPr lang="pt-BR" dirty="0"/>
            </a:br>
            <a:r>
              <a:rPr lang="pt-BR" dirty="0"/>
              <a:t>Tempo de produção unitário = 20 minutos</a:t>
            </a:r>
            <a:br>
              <a:rPr lang="pt-BR" dirty="0"/>
            </a:br>
            <a:r>
              <a:rPr lang="pt-BR" dirty="0"/>
              <a:t>Tempo de produção total = 10.000 pares x 20 minutos = 200.000 minutos</a:t>
            </a:r>
          </a:p>
          <a:p>
            <a:pPr fontAlgn="t"/>
            <a:r>
              <a:rPr lang="pt-BR" b="1" dirty="0"/>
              <a:t>Tempo total de produção da fábrica = 300.000 minutos (sapato) + 200.000 minutos (sandália) = 500.000 minutos</a:t>
            </a:r>
            <a:endParaRPr lang="pt-BR" dirty="0"/>
          </a:p>
          <a:p>
            <a:pPr fontAlgn="t"/>
            <a:r>
              <a:rPr lang="pt-BR" dirty="0"/>
              <a:t>Após aplicar a regra de três, sabemos que o tempo de fabricação do sapato representa 60% da atividade da fábrica, e o da sandália, 40%. O custo fixo da empresa deverá respeitar essas proporções ao calcular o custo unitário de cada um desses produtos, assim:</a:t>
            </a:r>
          </a:p>
          <a:p>
            <a:endParaRPr lang="pt-BR" dirty="0"/>
          </a:p>
        </p:txBody>
      </p:sp>
    </p:spTree>
    <p:extLst>
      <p:ext uri="{BB962C8B-B14F-4D97-AF65-F5344CB8AC3E}">
        <p14:creationId xmlns:p14="http://schemas.microsoft.com/office/powerpoint/2010/main" val="165650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Exemplo</a:t>
            </a:r>
            <a:endParaRPr lang="pt-BR" dirty="0"/>
          </a:p>
        </p:txBody>
      </p:sp>
      <p:sp>
        <p:nvSpPr>
          <p:cNvPr id="3" name="Espaço Reservado para Conteúdo 2"/>
          <p:cNvSpPr>
            <a:spLocks noGrp="1"/>
          </p:cNvSpPr>
          <p:nvPr>
            <p:ph idx="1"/>
          </p:nvPr>
        </p:nvSpPr>
        <p:spPr/>
        <p:txBody>
          <a:bodyPr>
            <a:noAutofit/>
          </a:bodyPr>
          <a:lstStyle/>
          <a:p>
            <a:pPr fontAlgn="t"/>
            <a:r>
              <a:rPr lang="pt-BR" sz="2400" dirty="0"/>
              <a:t>Custo fixo total = R$ 100.000</a:t>
            </a:r>
            <a:br>
              <a:rPr lang="pt-BR" sz="2400" dirty="0"/>
            </a:br>
            <a:r>
              <a:rPr lang="pt-BR" sz="2400" dirty="0"/>
              <a:t>Custo fixo a atribuir aos sapatos = R$ 60.000</a:t>
            </a:r>
            <a:br>
              <a:rPr lang="pt-BR" sz="2400" dirty="0"/>
            </a:br>
            <a:r>
              <a:rPr lang="pt-BR" sz="2400" dirty="0"/>
              <a:t>Custo fixo a atribuir para as sandálias = R$ 40.000</a:t>
            </a:r>
          </a:p>
          <a:p>
            <a:pPr marL="0" indent="0" fontAlgn="t">
              <a:buNone/>
            </a:pPr>
            <a:r>
              <a:rPr lang="pt-BR" sz="2400" dirty="0"/>
              <a:t>Assim, o custo unitário de cada um dos produtos será:</a:t>
            </a:r>
          </a:p>
          <a:p>
            <a:pPr fontAlgn="t"/>
            <a:r>
              <a:rPr lang="pt-BR" sz="2400" b="1" dirty="0"/>
              <a:t>Sapato</a:t>
            </a:r>
            <a:r>
              <a:rPr lang="pt-BR" sz="2400" dirty="0"/>
              <a:t/>
            </a:r>
            <a:br>
              <a:rPr lang="pt-BR" sz="2400" dirty="0"/>
            </a:br>
            <a:r>
              <a:rPr lang="pt-BR" sz="2400" dirty="0"/>
              <a:t>Matéria-prima por unidade = R$ 10</a:t>
            </a:r>
            <a:br>
              <a:rPr lang="pt-BR" sz="2400" dirty="0"/>
            </a:br>
            <a:r>
              <a:rPr lang="pt-BR" sz="2400" dirty="0"/>
              <a:t>Rateio do custo fixo = R$ 60.000 ÷ 10.000 = R$ 6</a:t>
            </a:r>
            <a:br>
              <a:rPr lang="pt-BR" sz="2400" dirty="0"/>
            </a:br>
            <a:r>
              <a:rPr lang="pt-BR" sz="2400" b="1" dirty="0"/>
              <a:t>Custo unitário = R$ 10 + R$ 6 = R$ 16</a:t>
            </a:r>
            <a:endParaRPr lang="pt-BR" sz="2400" dirty="0"/>
          </a:p>
          <a:p>
            <a:pPr fontAlgn="t"/>
            <a:r>
              <a:rPr lang="pt-BR" sz="2400" b="1" dirty="0"/>
              <a:t>Sandália</a:t>
            </a:r>
            <a:r>
              <a:rPr lang="pt-BR" sz="2400" dirty="0"/>
              <a:t/>
            </a:r>
            <a:br>
              <a:rPr lang="pt-BR" sz="2400" dirty="0"/>
            </a:br>
            <a:r>
              <a:rPr lang="pt-BR" sz="2400" dirty="0"/>
              <a:t>Matéria-prima por unidade = R$ 8</a:t>
            </a:r>
            <a:br>
              <a:rPr lang="pt-BR" sz="2400" dirty="0"/>
            </a:br>
            <a:r>
              <a:rPr lang="pt-BR" sz="2400" dirty="0"/>
              <a:t>Rateio do custo fixo = R$ 40.000 ÷ 10.000 = R$ 4</a:t>
            </a:r>
            <a:br>
              <a:rPr lang="pt-BR" sz="2400" dirty="0"/>
            </a:br>
            <a:r>
              <a:rPr lang="pt-BR" sz="2400" b="1" dirty="0"/>
              <a:t>Custo unitário = R$ 8 + R$ 4 = R$ 12</a:t>
            </a:r>
            <a:endParaRPr lang="pt-BR" sz="2400" dirty="0"/>
          </a:p>
          <a:p>
            <a:endParaRPr lang="pt-BR" sz="2400" dirty="0"/>
          </a:p>
        </p:txBody>
      </p:sp>
    </p:spTree>
    <p:extLst>
      <p:ext uri="{BB962C8B-B14F-4D97-AF65-F5344CB8AC3E}">
        <p14:creationId xmlns:p14="http://schemas.microsoft.com/office/powerpoint/2010/main" val="211201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Vantagens e desvantagens do custeio por </a:t>
            </a:r>
            <a:r>
              <a:rPr lang="pt-BR" b="1" dirty="0" smtClean="0"/>
              <a:t>absorção</a:t>
            </a:r>
            <a:endParaRPr lang="pt-BR" dirty="0"/>
          </a:p>
        </p:txBody>
      </p:sp>
      <p:sp>
        <p:nvSpPr>
          <p:cNvPr id="3" name="Espaço Reservado para Conteúdo 2"/>
          <p:cNvSpPr>
            <a:spLocks noGrp="1"/>
          </p:cNvSpPr>
          <p:nvPr>
            <p:ph idx="1"/>
          </p:nvPr>
        </p:nvSpPr>
        <p:spPr/>
        <p:txBody>
          <a:bodyPr>
            <a:noAutofit/>
          </a:bodyPr>
          <a:lstStyle/>
          <a:p>
            <a:pPr algn="just" fontAlgn="t"/>
            <a:r>
              <a:rPr lang="pt-BR" sz="2400" dirty="0"/>
              <a:t>A principal vantagem de adotar o custeio por absorção, em vez de outros métodos de custeio, é que ele está de acordo com a legislação. Ele também é mais simples de implementar, porque não exige a separação dos custos de produção por tipo, uma vez que engloba todos eles.</a:t>
            </a:r>
          </a:p>
          <a:p>
            <a:pPr algn="just" fontAlgn="t"/>
            <a:r>
              <a:rPr lang="pt-BR" sz="2400" dirty="0"/>
              <a:t>Entre as desvantagens está o fato de, por este método, os custos fixos serem distribuídos à base de um rateio que pode ser arbitrário. Ele não permite conhecer a margem real dos produtos e, como o custo fixo da empresa depende do volume de produção, o custo de um produto poderá ser afetado pela redução da produção de outro item.</a:t>
            </a:r>
          </a:p>
          <a:p>
            <a:pPr algn="just"/>
            <a:endParaRPr lang="pt-BR" sz="2400" dirty="0"/>
          </a:p>
        </p:txBody>
      </p:sp>
    </p:spTree>
    <p:extLst>
      <p:ext uri="{BB962C8B-B14F-4D97-AF65-F5344CB8AC3E}">
        <p14:creationId xmlns:p14="http://schemas.microsoft.com/office/powerpoint/2010/main" val="2249205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Custeio Direto ou Variável:</a:t>
            </a:r>
          </a:p>
        </p:txBody>
      </p:sp>
      <p:sp>
        <p:nvSpPr>
          <p:cNvPr id="3" name="Espaço Reservado para Conteúdo 2"/>
          <p:cNvSpPr>
            <a:spLocks noGrp="1"/>
          </p:cNvSpPr>
          <p:nvPr>
            <p:ph idx="1"/>
          </p:nvPr>
        </p:nvSpPr>
        <p:spPr/>
        <p:txBody>
          <a:bodyPr>
            <a:normAutofit lnSpcReduction="10000"/>
          </a:bodyPr>
          <a:lstStyle/>
          <a:p>
            <a:pPr algn="just"/>
            <a:r>
              <a:rPr lang="pt-BR" dirty="0"/>
              <a:t>É aquele que se utilizam apenas os custos diretos e variáveis, não utilizando os custos fixos e indiretos. </a:t>
            </a:r>
            <a:endParaRPr lang="pt-BR" dirty="0" smtClean="0"/>
          </a:p>
          <a:p>
            <a:pPr algn="just"/>
            <a:r>
              <a:rPr lang="pt-BR" dirty="0" smtClean="0"/>
              <a:t>Fundamenta-se </a:t>
            </a:r>
            <a:r>
              <a:rPr lang="pt-BR" dirty="0"/>
              <a:t>na separação dos gastos em gastos variáveis e gastos fixos. Isto é, os gastos oscilam proporcionalmente ao volume de produção/venda e gastos que se mantêm estável perante o volume de produção/venda oscilante dentro de certos limites.</a:t>
            </a:r>
          </a:p>
        </p:txBody>
      </p:sp>
    </p:spTree>
    <p:extLst>
      <p:ext uri="{BB962C8B-B14F-4D97-AF65-F5344CB8AC3E}">
        <p14:creationId xmlns:p14="http://schemas.microsoft.com/office/powerpoint/2010/main" val="355430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sistema de custeio?</a:t>
            </a:r>
            <a:endParaRPr lang="pt-BR" dirty="0"/>
          </a:p>
        </p:txBody>
      </p:sp>
      <p:sp>
        <p:nvSpPr>
          <p:cNvPr id="4" name="Retângulo 3"/>
          <p:cNvSpPr/>
          <p:nvPr/>
        </p:nvSpPr>
        <p:spPr>
          <a:xfrm>
            <a:off x="886985" y="1700808"/>
            <a:ext cx="7344816" cy="4524315"/>
          </a:xfrm>
          <a:prstGeom prst="rect">
            <a:avLst/>
          </a:prstGeom>
        </p:spPr>
        <p:txBody>
          <a:bodyPr wrap="square">
            <a:spAutoFit/>
          </a:bodyPr>
          <a:lstStyle/>
          <a:p>
            <a:pPr algn="just"/>
            <a:r>
              <a:rPr lang="pt-BR" sz="3200" dirty="0"/>
              <a:t>Os sistemas de custeio referem-se às formas como os custos são registrados e transferidos internamente dentro da entidade. É o fundamento da Contabilidade de Custos ligado à decisão de como deve ser mensurado o custo do produto. Então, podemos dizer que é o método de custeio um modelo para a decisão, mensuração e informação.</a:t>
            </a:r>
          </a:p>
        </p:txBody>
      </p:sp>
    </p:spTree>
    <p:extLst>
      <p:ext uri="{BB962C8B-B14F-4D97-AF65-F5344CB8AC3E}">
        <p14:creationId xmlns:p14="http://schemas.microsoft.com/office/powerpoint/2010/main" val="1121431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Direto ou Variável:</a:t>
            </a:r>
            <a:endParaRPr lang="pt-BR" dirty="0"/>
          </a:p>
        </p:txBody>
      </p:sp>
      <p:sp>
        <p:nvSpPr>
          <p:cNvPr id="3" name="Espaço Reservado para Conteúdo 2"/>
          <p:cNvSpPr>
            <a:spLocks noGrp="1"/>
          </p:cNvSpPr>
          <p:nvPr>
            <p:ph idx="1"/>
          </p:nvPr>
        </p:nvSpPr>
        <p:spPr>
          <a:xfrm>
            <a:off x="467544" y="1268760"/>
            <a:ext cx="8229600" cy="4525963"/>
          </a:xfrm>
        </p:spPr>
        <p:txBody>
          <a:bodyPr>
            <a:noAutofit/>
          </a:bodyPr>
          <a:lstStyle/>
          <a:p>
            <a:pPr algn="just"/>
            <a:r>
              <a:rPr lang="pt-BR" sz="2100" dirty="0"/>
              <a:t>No custeio direto ou variável causam em relação as suas vantagens causam divergências entre os doutrinadores. CREPALDI (2002) defende esse método de custeio com três argumentos:</a:t>
            </a:r>
          </a:p>
          <a:p>
            <a:pPr algn="just"/>
            <a:r>
              <a:rPr lang="pt-BR" sz="2100" dirty="0"/>
              <a:t>1)Os custos fixos, por sua própria natureza, existem independentemente da sua fabricação ou não de determinado produto ou do aumento ou redução da quantidade produzida. Os custos fixos podem ser encarados como necessário para empresa por si só existir.</a:t>
            </a:r>
          </a:p>
          <a:p>
            <a:pPr algn="just"/>
            <a:r>
              <a:rPr lang="pt-BR" sz="2100" dirty="0"/>
              <a:t>2)A maioria dos rateios é feita através da utilização de fatores, que na realidade, não vinculam cada custo a cada produto. Em termo de avaliação de estoque, o rateio é mais ou menos lógico. Assim qualquer decisão em base de custo deve levar em conta, também o volume da produção.</a:t>
            </a:r>
          </a:p>
          <a:p>
            <a:pPr algn="just"/>
            <a:r>
              <a:rPr lang="pt-BR" sz="2100" dirty="0"/>
              <a:t>3)Esse método não vincula nenhum produto especifico a uma unidade de produção, eles sempre são distribuídos aos produtos por meio de critério de rateio.</a:t>
            </a:r>
          </a:p>
          <a:p>
            <a:pPr algn="just"/>
            <a:endParaRPr lang="pt-BR" sz="2100" dirty="0"/>
          </a:p>
        </p:txBody>
      </p:sp>
    </p:spTree>
    <p:extLst>
      <p:ext uri="{BB962C8B-B14F-4D97-AF65-F5344CB8AC3E}">
        <p14:creationId xmlns:p14="http://schemas.microsoft.com/office/powerpoint/2010/main" val="227376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Direto ou Variável:</a:t>
            </a: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dirty="0"/>
              <a:t>Entendemos que, o custeio variável/Direto é conceitualmente adequado para a gestão econômica do sistema empresa no âmbito da contabilidade de custos, enquanto o método de custeio por absorção não é adequada para a tomada de decisão, as maiores criticas a este método centram-se nos critérios de rateio e custos indiretos fixos a serem distribuídos</a:t>
            </a:r>
            <a:r>
              <a:rPr lang="pt-BR" dirty="0" smtClean="0"/>
              <a:t>.</a:t>
            </a:r>
            <a:br>
              <a:rPr lang="pt-BR" dirty="0" smtClean="0"/>
            </a:br>
            <a:endParaRPr lang="pt-BR" dirty="0"/>
          </a:p>
        </p:txBody>
      </p:sp>
    </p:spTree>
    <p:extLst>
      <p:ext uri="{BB962C8B-B14F-4D97-AF65-F5344CB8AC3E}">
        <p14:creationId xmlns:p14="http://schemas.microsoft.com/office/powerpoint/2010/main" val="2417947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Direto ou Variável:</a:t>
            </a:r>
            <a:endParaRPr lang="pt-BR" dirty="0"/>
          </a:p>
        </p:txBody>
      </p:sp>
      <p:sp>
        <p:nvSpPr>
          <p:cNvPr id="3" name="Espaço Reservado para Conteúdo 2"/>
          <p:cNvSpPr>
            <a:spLocks noGrp="1"/>
          </p:cNvSpPr>
          <p:nvPr>
            <p:ph idx="1"/>
          </p:nvPr>
        </p:nvSpPr>
        <p:spPr>
          <a:xfrm>
            <a:off x="395536" y="1268760"/>
            <a:ext cx="8229600" cy="4525963"/>
          </a:xfrm>
        </p:spPr>
        <p:txBody>
          <a:bodyPr>
            <a:noAutofit/>
          </a:bodyPr>
          <a:lstStyle/>
          <a:p>
            <a:pPr marL="0" indent="0" algn="just">
              <a:buNone/>
            </a:pPr>
            <a:r>
              <a:rPr lang="pt-BR" sz="2100" dirty="0"/>
              <a:t>Em contrapartida, há três argumentos que </a:t>
            </a:r>
            <a:r>
              <a:rPr lang="pt-BR" sz="2100" dirty="0" smtClean="0"/>
              <a:t>mostram as </a:t>
            </a:r>
            <a:r>
              <a:rPr lang="pt-BR" sz="2100" dirty="0"/>
              <a:t>desvantagens desse método</a:t>
            </a:r>
            <a:r>
              <a:rPr lang="pt-BR" sz="2100" dirty="0" smtClean="0"/>
              <a:t>.</a:t>
            </a:r>
          </a:p>
          <a:p>
            <a:pPr marL="0" indent="0" algn="just">
              <a:buNone/>
            </a:pPr>
            <a:endParaRPr lang="pt-BR" sz="2100" dirty="0" smtClean="0"/>
          </a:p>
          <a:p>
            <a:pPr marL="0" indent="0" algn="just">
              <a:buNone/>
            </a:pPr>
            <a:r>
              <a:rPr lang="pt-BR" sz="2100" dirty="0" smtClean="0"/>
              <a:t>1</a:t>
            </a:r>
            <a:r>
              <a:rPr lang="pt-BR" sz="2100" dirty="0"/>
              <a:t>) A exclusão dos custos fixos indiretos para valoração dos estoques causa a sua subavaliação, fere os princípios contábeis e altera o resultado do período. </a:t>
            </a:r>
            <a:endParaRPr lang="pt-BR" sz="2100" dirty="0" smtClean="0"/>
          </a:p>
          <a:p>
            <a:pPr marL="0" indent="0" algn="just">
              <a:buNone/>
            </a:pPr>
            <a:r>
              <a:rPr lang="pt-BR" sz="2100" dirty="0" smtClean="0"/>
              <a:t>2)Na </a:t>
            </a:r>
            <a:r>
              <a:rPr lang="pt-BR" sz="2100" dirty="0"/>
              <a:t>pratica a separação de custos fixos e variáveis não é tão clara como parece, pois existem custos </a:t>
            </a:r>
            <a:r>
              <a:rPr lang="pt-BR" sz="2100" dirty="0" err="1"/>
              <a:t>semivariáveis</a:t>
            </a:r>
            <a:r>
              <a:rPr lang="pt-BR" sz="2100" dirty="0"/>
              <a:t> e semifixos, podendo o custeamento direto incorrer em problemas semelhantes de identificação dos elementos de custeio. </a:t>
            </a:r>
            <a:endParaRPr lang="pt-BR" sz="2100" dirty="0" smtClean="0"/>
          </a:p>
          <a:p>
            <a:pPr marL="0" indent="0" algn="just">
              <a:buNone/>
            </a:pPr>
            <a:r>
              <a:rPr lang="pt-BR" sz="2100" dirty="0" smtClean="0"/>
              <a:t>3)O </a:t>
            </a:r>
            <a:r>
              <a:rPr lang="pt-BR" sz="2100" dirty="0"/>
              <a:t>custeamento direto é um custeamento e análise de custos para decisão a curto prazo, mas subestima os custos fixos, que são ligados à capacidade de produção e de planejamento de longo prazo, podendo trazer problemas de continuidade para a </a:t>
            </a:r>
            <a:r>
              <a:rPr lang="pt-BR" sz="2100" dirty="0" smtClean="0"/>
              <a:t>empresa </a:t>
            </a:r>
            <a:r>
              <a:rPr lang="pt-BR" sz="2100" dirty="0"/>
              <a:t>(PADOVESE, 2003, p.326).</a:t>
            </a:r>
          </a:p>
        </p:txBody>
      </p:sp>
    </p:spTree>
    <p:extLst>
      <p:ext uri="{BB962C8B-B14F-4D97-AF65-F5344CB8AC3E}">
        <p14:creationId xmlns:p14="http://schemas.microsoft.com/office/powerpoint/2010/main" val="3890739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Diferença entre custeio por absorção e custeio variável</a:t>
            </a:r>
            <a:br>
              <a:rPr lang="pt-BR" b="1" dirty="0"/>
            </a:br>
            <a:endParaRPr lang="pt-BR" dirty="0"/>
          </a:p>
        </p:txBody>
      </p:sp>
      <p:sp>
        <p:nvSpPr>
          <p:cNvPr id="3" name="Espaço Reservado para Conteúdo 2"/>
          <p:cNvSpPr>
            <a:spLocks noGrp="1"/>
          </p:cNvSpPr>
          <p:nvPr>
            <p:ph idx="1"/>
          </p:nvPr>
        </p:nvSpPr>
        <p:spPr>
          <a:xfrm>
            <a:off x="395536" y="1268760"/>
            <a:ext cx="8229600" cy="4525963"/>
          </a:xfrm>
        </p:spPr>
        <p:txBody>
          <a:bodyPr>
            <a:noAutofit/>
          </a:bodyPr>
          <a:lstStyle/>
          <a:p>
            <a:pPr marL="0" indent="0" algn="just" fontAlgn="t">
              <a:lnSpc>
                <a:spcPct val="120000"/>
              </a:lnSpc>
              <a:buNone/>
            </a:pPr>
            <a:r>
              <a:rPr lang="pt-BR" sz="2100" dirty="0"/>
              <a:t>Apesar de o custeio por absorção ser o único método aceito pela legislação, para fins gerenciais, a contabilidade da empresa pode utilizar outros sistemas de custeio.</a:t>
            </a:r>
          </a:p>
          <a:p>
            <a:pPr marL="0" indent="0" algn="just" fontAlgn="t">
              <a:lnSpc>
                <a:spcPct val="120000"/>
              </a:lnSpc>
              <a:buNone/>
            </a:pPr>
            <a:r>
              <a:rPr lang="pt-BR" sz="2100" dirty="0"/>
              <a:t>Entre os métodos complementares está o de custeio variável, também chamado de custo direto ou custeio direto. Ao contrário do custeio por absorção, o custeio variável considera apenas os custos variáveis de um produto, ou seja, aqueles cujo total aumenta proporcionalmente em caso de crescimento da produção ou das vendas.</a:t>
            </a:r>
          </a:p>
          <a:p>
            <a:pPr marL="0" indent="0" algn="just" fontAlgn="t">
              <a:lnSpc>
                <a:spcPct val="120000"/>
              </a:lnSpc>
              <a:buNone/>
            </a:pPr>
            <a:r>
              <a:rPr lang="pt-BR" sz="2100" dirty="0"/>
              <a:t>No método de custeio direto, os custos dos produtos são medidos mais objetivamente, sem uma distribuição arbitrária do custo fixo. Esse sistema também permite calcular a margem de contribuição de cada produto. No entanto, ele mostra apenas o custo parcial do produto, por não considerar os custos fixos.</a:t>
            </a:r>
          </a:p>
          <a:p>
            <a:pPr algn="just">
              <a:lnSpc>
                <a:spcPct val="120000"/>
              </a:lnSpc>
            </a:pPr>
            <a:endParaRPr lang="pt-BR" sz="2100" dirty="0"/>
          </a:p>
        </p:txBody>
      </p:sp>
    </p:spTree>
    <p:extLst>
      <p:ext uri="{BB962C8B-B14F-4D97-AF65-F5344CB8AC3E}">
        <p14:creationId xmlns:p14="http://schemas.microsoft.com/office/powerpoint/2010/main" val="1930760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Custeio Padrão:</a:t>
            </a:r>
          </a:p>
        </p:txBody>
      </p:sp>
      <p:sp>
        <p:nvSpPr>
          <p:cNvPr id="3" name="Espaço Reservado para Conteúdo 2"/>
          <p:cNvSpPr>
            <a:spLocks noGrp="1"/>
          </p:cNvSpPr>
          <p:nvPr>
            <p:ph idx="1"/>
          </p:nvPr>
        </p:nvSpPr>
        <p:spPr/>
        <p:txBody>
          <a:bodyPr>
            <a:normAutofit fontScale="92500" lnSpcReduction="10000"/>
          </a:bodyPr>
          <a:lstStyle/>
          <a:p>
            <a:pPr algn="just"/>
            <a:r>
              <a:rPr lang="pt-BR" dirty="0"/>
              <a:t>É o Custo cientificamente predeterminado, constituindo base para avaliação do desempenho efetivo. </a:t>
            </a:r>
            <a:endParaRPr lang="pt-BR" dirty="0" smtClean="0"/>
          </a:p>
          <a:p>
            <a:pPr algn="just"/>
            <a:r>
              <a:rPr lang="pt-BR" dirty="0" smtClean="0"/>
              <a:t>Representa </a:t>
            </a:r>
            <a:r>
              <a:rPr lang="pt-BR" dirty="0"/>
              <a:t>o quanto o produto deveria custar, equivalem aos custos reais apurados no final do período.  Representam o custo alocado ao produto mediante taxas predeterminadas de </a:t>
            </a:r>
            <a:r>
              <a:rPr lang="pt-BR" dirty="0" smtClean="0"/>
              <a:t>CIF (custos indiretos de fabricação), </a:t>
            </a:r>
            <a:r>
              <a:rPr lang="pt-BR" dirty="0"/>
              <a:t>elaboradas com base na média dos </a:t>
            </a:r>
            <a:r>
              <a:rPr lang="pt-BR" dirty="0" err="1"/>
              <a:t>CIF´s</a:t>
            </a:r>
            <a:r>
              <a:rPr lang="pt-BR" dirty="0"/>
              <a:t> passados, em possíveis mudanças futuras e no volume de produção.</a:t>
            </a:r>
          </a:p>
        </p:txBody>
      </p:sp>
    </p:spTree>
    <p:extLst>
      <p:ext uri="{BB962C8B-B14F-4D97-AF65-F5344CB8AC3E}">
        <p14:creationId xmlns:p14="http://schemas.microsoft.com/office/powerpoint/2010/main" val="3886688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Custeio Marginal</a:t>
            </a:r>
            <a:r>
              <a:rPr lang="pt-BR" dirty="0" smtClean="0"/>
              <a:t>:</a:t>
            </a:r>
            <a:endParaRPr lang="pt-BR" dirty="0"/>
          </a:p>
        </p:txBody>
      </p:sp>
      <p:sp>
        <p:nvSpPr>
          <p:cNvPr id="3" name="Espaço Reservado para Conteúdo 2"/>
          <p:cNvSpPr>
            <a:spLocks noGrp="1"/>
          </p:cNvSpPr>
          <p:nvPr>
            <p:ph idx="1"/>
          </p:nvPr>
        </p:nvSpPr>
        <p:spPr/>
        <p:txBody>
          <a:bodyPr>
            <a:normAutofit fontScale="85000" lnSpcReduction="10000"/>
          </a:bodyPr>
          <a:lstStyle/>
          <a:p>
            <a:pPr marL="0" indent="0" algn="just">
              <a:buNone/>
            </a:pPr>
            <a:r>
              <a:rPr lang="pt-BR" dirty="0"/>
              <a:t>Esse método, ainda constitui novidade para muitos administradores de empresa do país. </a:t>
            </a:r>
            <a:endParaRPr lang="pt-BR" dirty="0" smtClean="0"/>
          </a:p>
          <a:p>
            <a:pPr marL="0" indent="0" algn="just">
              <a:buNone/>
            </a:pPr>
            <a:r>
              <a:rPr lang="pt-BR" dirty="0" smtClean="0"/>
              <a:t>Essa </a:t>
            </a:r>
            <a:r>
              <a:rPr lang="pt-BR" dirty="0"/>
              <a:t>forma é o modo pelo quais todos os gastos despendidos por uma empresa, de natureza variável, são alocados ao produto. </a:t>
            </a:r>
            <a:endParaRPr lang="pt-BR" dirty="0" smtClean="0"/>
          </a:p>
          <a:p>
            <a:pPr marL="0" indent="0" algn="just">
              <a:buNone/>
            </a:pPr>
            <a:r>
              <a:rPr lang="pt-BR" dirty="0" smtClean="0"/>
              <a:t>Esse </a:t>
            </a:r>
            <a:r>
              <a:rPr lang="pt-BR" dirty="0"/>
              <a:t>método propicia meios bastante objetivos de se identificar os custos e a margem de contribuição de cada produto vendido, além de a administração da empresa conhecer, de uma forma instantânea, os seus custos estruturais fixos que estão, de certa forma diretamente relacionados à capacidade instantânea.</a:t>
            </a:r>
          </a:p>
        </p:txBody>
      </p:sp>
    </p:spTree>
    <p:extLst>
      <p:ext uri="{BB962C8B-B14F-4D97-AF65-F5344CB8AC3E}">
        <p14:creationId xmlns:p14="http://schemas.microsoft.com/office/powerpoint/2010/main" val="238824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a:xfrm>
            <a:off x="395536" y="1412776"/>
            <a:ext cx="8229600" cy="4525963"/>
          </a:xfrm>
        </p:spPr>
        <p:txBody>
          <a:bodyPr>
            <a:noAutofit/>
          </a:bodyPr>
          <a:lstStyle/>
          <a:p>
            <a:pPr marL="0" indent="0" algn="just">
              <a:lnSpc>
                <a:spcPct val="120000"/>
              </a:lnSpc>
              <a:buNone/>
            </a:pPr>
            <a:r>
              <a:rPr lang="pt-BR" sz="2100" dirty="0"/>
              <a:t>É o método de custeio baseado em atividades. É o novo método de análise de custos que busca “rastrear” o gasto de uma empresa para analisar, monitorar as diversas rotas  de consumo dos recursos “diretamente identificáveis” com suas atividades mais relevantes, e destas para os produtos de serviços; com o objetivo de facilitar as mudanças de atitudes dos gestores de uma empresa, a fim de que estes, paralelamente a otimização de lucros para os investidores, busquem também a otimização do valor dos produtos para os clientes. Assim define (NAKAGAWA, 2001). O custeamento com base em atividades é fundamentado no seguinte conceito: produtos consomem atividades, atividades consomem recursos.</a:t>
            </a:r>
          </a:p>
        </p:txBody>
      </p:sp>
    </p:spTree>
    <p:extLst>
      <p:ext uri="{BB962C8B-B14F-4D97-AF65-F5344CB8AC3E}">
        <p14:creationId xmlns:p14="http://schemas.microsoft.com/office/powerpoint/2010/main" val="182157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p:txBody>
          <a:bodyPr>
            <a:normAutofit/>
          </a:bodyPr>
          <a:lstStyle/>
          <a:p>
            <a:pPr algn="just"/>
            <a:r>
              <a:rPr lang="pt-BR" sz="2400" dirty="0"/>
              <a:t>O sistema de </a:t>
            </a:r>
            <a:r>
              <a:rPr lang="pt-BR" sz="2400" b="1" dirty="0"/>
              <a:t>custeio ABC</a:t>
            </a:r>
            <a:r>
              <a:rPr lang="pt-BR" sz="2400" dirty="0"/>
              <a:t> permite melhor visualização dos custos através da análise das atividades executadas dentro da empresa e suas respectivas relações com os objetos de custos. Nele, os custos tornam-se visíveis e passam a ser alvos de programas para sua redução e de aperfeiçoamento de processos, auxiliando, assim, as organizações a tornarem-se mais lucrativas e eficientes.</a:t>
            </a:r>
          </a:p>
          <a:p>
            <a:pPr algn="just"/>
            <a:r>
              <a:rPr lang="pt-BR" sz="2400" dirty="0"/>
              <a:t>Com seu poder de assinalar as causas que levam ao surgimento dos custos, o ABC permite aos gerentes uma atuação mais seletiva e eficaz sobre o comportamento dos custos da organização.</a:t>
            </a:r>
          </a:p>
          <a:p>
            <a:pPr algn="just"/>
            <a:endParaRPr lang="pt-BR" sz="2400" dirty="0"/>
          </a:p>
        </p:txBody>
      </p:sp>
    </p:spTree>
    <p:extLst>
      <p:ext uri="{BB962C8B-B14F-4D97-AF65-F5344CB8AC3E}">
        <p14:creationId xmlns:p14="http://schemas.microsoft.com/office/powerpoint/2010/main" val="343865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p:txBody>
          <a:bodyPr>
            <a:normAutofit/>
          </a:bodyPr>
          <a:lstStyle/>
          <a:p>
            <a:pPr algn="just"/>
            <a:r>
              <a:rPr lang="pt-BR" sz="2400" dirty="0"/>
              <a:t>O ABC determina que atividades consomem os recursos da empresa, agregando-as em centros de custos por atividades. Em seguida, e para cada um desses centros de atividades, atribui custos aos produtos baseado em seu consumo de recursos. Com isso, é possível se determinar quais são os produtos </a:t>
            </a:r>
            <a:r>
              <a:rPr lang="pt-BR" sz="2400" dirty="0" err="1"/>
              <a:t>subcusteados</a:t>
            </a:r>
            <a:r>
              <a:rPr lang="pt-BR" sz="2400" dirty="0"/>
              <a:t> e quais são os </a:t>
            </a:r>
            <a:r>
              <a:rPr lang="pt-BR" sz="2400" dirty="0" err="1"/>
              <a:t>supercusteados</a:t>
            </a:r>
            <a:r>
              <a:rPr lang="pt-BR" sz="2400" dirty="0"/>
              <a:t>, possibilitando uma melhoria nas decisões gerenciais. O ABC permite ainda que se tome ações para o melhoramento contínuo das tarefas de redução dos custos, como a melhora dos serviços, avaliação das iniciativas de qualidade, corte de desperdícios, aprimoramento dos processos de negócio da empresa, entre outros</a:t>
            </a:r>
          </a:p>
        </p:txBody>
      </p:sp>
    </p:spTree>
    <p:extLst>
      <p:ext uri="{BB962C8B-B14F-4D97-AF65-F5344CB8AC3E}">
        <p14:creationId xmlns:p14="http://schemas.microsoft.com/office/powerpoint/2010/main" val="2345030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a:xfrm>
            <a:off x="323528" y="1628800"/>
            <a:ext cx="8229600" cy="4525963"/>
          </a:xfrm>
        </p:spPr>
        <p:txBody>
          <a:bodyPr>
            <a:noAutofit/>
          </a:bodyPr>
          <a:lstStyle/>
          <a:p>
            <a:pPr marL="0" indent="0" algn="just">
              <a:buNone/>
            </a:pPr>
            <a:r>
              <a:rPr lang="pt-BR" sz="2400" dirty="0"/>
              <a:t>No sistema de custeio ABC a atribuição dos custos indiretos são feitos em dois estágios. No primeiro estágio, denominado de “custeio das atividades”, os custos são direcionados as atividades. No segundo estágio, denominado de “custeio dos objetos”, os custos das atividades são atribuídos aos produtos, serviços e clientes.</a:t>
            </a:r>
          </a:p>
          <a:p>
            <a:pPr marL="0" indent="0" algn="just">
              <a:buNone/>
            </a:pPr>
            <a:r>
              <a:rPr lang="pt-BR" sz="2400" dirty="0"/>
              <a:t>Assim como os demais sistemas de custeio, ele também tem suas restrições, e entre elas a de não ser aceito pelo fisco.</a:t>
            </a:r>
          </a:p>
          <a:p>
            <a:pPr marL="0" indent="0" algn="just">
              <a:buNone/>
            </a:pPr>
            <a:r>
              <a:rPr lang="pt-BR" sz="2400" dirty="0"/>
              <a:t>Pelas suas próprias características, o ABC tem como fortes candidatas a sua implantação as organizações que utilizam grande quantidade de custos indiretos no seu processo produtivo e que tenham significativa diversificação em produtos, processos de produção e clientes.</a:t>
            </a:r>
          </a:p>
          <a:p>
            <a:pPr algn="just"/>
            <a:endParaRPr lang="pt-BR" sz="2400" dirty="0"/>
          </a:p>
        </p:txBody>
      </p:sp>
    </p:spTree>
    <p:extLst>
      <p:ext uri="{BB962C8B-B14F-4D97-AF65-F5344CB8AC3E}">
        <p14:creationId xmlns:p14="http://schemas.microsoft.com/office/powerpoint/2010/main" val="170529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sistema de custeio?</a:t>
            </a:r>
            <a:endParaRPr lang="pt-BR" dirty="0"/>
          </a:p>
        </p:txBody>
      </p:sp>
      <p:sp>
        <p:nvSpPr>
          <p:cNvPr id="3" name="Espaço Reservado para Conteúdo 2"/>
          <p:cNvSpPr>
            <a:spLocks noGrp="1"/>
          </p:cNvSpPr>
          <p:nvPr>
            <p:ph idx="1"/>
          </p:nvPr>
        </p:nvSpPr>
        <p:spPr/>
        <p:txBody>
          <a:bodyPr/>
          <a:lstStyle/>
          <a:p>
            <a:r>
              <a:rPr lang="pt-BR" dirty="0"/>
              <a:t>A mensuração da receita dos produtos e serviços, recursos, atividades e da empresa tem como o fundamento o preço de mercado. Custeio significa método de Apropriação de Custos. Assim, existe Custeio por Absorção, Custeio Direto, Custeio Padrão, Marginal, </a:t>
            </a:r>
            <a:r>
              <a:rPr lang="pt-BR" dirty="0" smtClean="0"/>
              <a:t>ABC.</a:t>
            </a:r>
            <a:endParaRPr lang="pt-BR" dirty="0"/>
          </a:p>
        </p:txBody>
      </p:sp>
    </p:spTree>
    <p:extLst>
      <p:ext uri="{BB962C8B-B14F-4D97-AF65-F5344CB8AC3E}">
        <p14:creationId xmlns:p14="http://schemas.microsoft.com/office/powerpoint/2010/main" val="2776316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p:txBody>
          <a:bodyPr>
            <a:normAutofit/>
          </a:bodyPr>
          <a:lstStyle/>
          <a:p>
            <a:pPr algn="just"/>
            <a:r>
              <a:rPr lang="pt-BR" sz="2400" dirty="0"/>
              <a:t>Embora suficientemente simples, o sistema de custeio ABC, tem contribuído para melhorar sensivelmente a tradicional metodologia de análise de custos. Seu objetivo é rastrear as atividades mais relevantes, para que se identifiquem as mais diversas rotas de consumo do recursos da empresa. Por meio dessa análise de atividades, busca-se planejar e realizar o uso eficiente e eficaz dos recursos da empresa. A atribuição de custos as atividades é feita de uma forma criteriosa de acordo as seguintes prioridades:</a:t>
            </a:r>
          </a:p>
        </p:txBody>
      </p:sp>
    </p:spTree>
    <p:extLst>
      <p:ext uri="{BB962C8B-B14F-4D97-AF65-F5344CB8AC3E}">
        <p14:creationId xmlns:p14="http://schemas.microsoft.com/office/powerpoint/2010/main" val="1705292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sz="2400" dirty="0"/>
              <a:t>1) </a:t>
            </a:r>
            <a:r>
              <a:rPr lang="pt-BR" sz="2400" b="1" dirty="0"/>
              <a:t>alocação direta:</a:t>
            </a:r>
            <a:r>
              <a:rPr lang="pt-BR" sz="2400" dirty="0"/>
              <a:t> isto se faz quando há uma identificação clara, direta e objetiva de certos itens de custos com certas atividades</a:t>
            </a:r>
            <a:r>
              <a:rPr lang="pt-BR" sz="2400" dirty="0" smtClean="0"/>
              <a:t>;</a:t>
            </a:r>
          </a:p>
          <a:p>
            <a:pPr marL="0" indent="0" algn="just">
              <a:buNone/>
            </a:pPr>
            <a:endParaRPr lang="pt-BR" sz="2400" dirty="0"/>
          </a:p>
          <a:p>
            <a:pPr marL="0" indent="0" algn="just">
              <a:buNone/>
            </a:pPr>
            <a:r>
              <a:rPr lang="pt-BR" sz="2400" dirty="0"/>
              <a:t>2) </a:t>
            </a:r>
            <a:r>
              <a:rPr lang="pt-BR" sz="2400" b="1" dirty="0"/>
              <a:t>rastreamento:</a:t>
            </a:r>
            <a:r>
              <a:rPr lang="pt-BR" sz="2400" dirty="0"/>
              <a:t> é uma alocação com base na identificação da relação , causa, efeito, entre a ocorrência da atividade e a geração de custos. Essa relação é expressa através de direcionadores de custos de primeiro estágio, também conhecidos como direcionadores de custos e recursos</a:t>
            </a:r>
            <a:r>
              <a:rPr lang="pt-BR" sz="2400" dirty="0" smtClean="0"/>
              <a:t>;</a:t>
            </a:r>
          </a:p>
          <a:p>
            <a:pPr marL="0" indent="0" algn="just">
              <a:buNone/>
            </a:pPr>
            <a:endParaRPr lang="pt-BR" sz="2400" dirty="0"/>
          </a:p>
          <a:p>
            <a:pPr marL="0" indent="0" algn="just">
              <a:buNone/>
            </a:pPr>
            <a:r>
              <a:rPr lang="pt-BR" sz="2400" dirty="0"/>
              <a:t>3) </a:t>
            </a:r>
            <a:r>
              <a:rPr lang="pt-BR" sz="2400" b="1" dirty="0"/>
              <a:t>rateio:</a:t>
            </a:r>
            <a:r>
              <a:rPr lang="pt-BR" sz="2400" dirty="0"/>
              <a:t> o rateio é realizado quando não há a possibilidade de utilizar nem a alocação direta, nem o rastreamento.</a:t>
            </a:r>
          </a:p>
          <a:p>
            <a:pPr algn="just"/>
            <a:endParaRPr lang="pt-BR" sz="2400" dirty="0"/>
          </a:p>
        </p:txBody>
      </p:sp>
    </p:spTree>
    <p:extLst>
      <p:ext uri="{BB962C8B-B14F-4D97-AF65-F5344CB8AC3E}">
        <p14:creationId xmlns:p14="http://schemas.microsoft.com/office/powerpoint/2010/main" val="1705292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a:xfrm>
            <a:off x="395536" y="1556792"/>
            <a:ext cx="8229600" cy="4525963"/>
          </a:xfrm>
        </p:spPr>
        <p:txBody>
          <a:bodyPr>
            <a:normAutofit/>
          </a:bodyPr>
          <a:lstStyle/>
          <a:p>
            <a:pPr marL="0" indent="0" algn="just">
              <a:buNone/>
            </a:pPr>
            <a:r>
              <a:rPr lang="pt-BR" sz="2400" dirty="0"/>
              <a:t>A medida que as empresas utilizam tecnologia de produção mais avançadas os custos indiretos de fabricação aumentam e o valor da mão-de-obra direta diminui. Assim a distribuição dos custos indiretos proporcionalmente a mão-de-obra direta conduz a um custeio incorreto dos produtos. Nesse intenso movimento de mudanças o processo de gestão empresarial passa por novos desafios e os gestores, necessariamente, passam a trabalhar com novos modelos de decisão e esses novos modelos de decisão demandam novas informações. Não podemos esquecer que a informação é a matéria-prima do processo de tomada de decisões.</a:t>
            </a:r>
          </a:p>
        </p:txBody>
      </p:sp>
    </p:spTree>
    <p:extLst>
      <p:ext uri="{BB962C8B-B14F-4D97-AF65-F5344CB8AC3E}">
        <p14:creationId xmlns:p14="http://schemas.microsoft.com/office/powerpoint/2010/main" val="1705292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ABC ou por atividades:</a:t>
            </a:r>
            <a:endParaRPr lang="pt-BR" dirty="0"/>
          </a:p>
        </p:txBody>
      </p:sp>
      <p:sp>
        <p:nvSpPr>
          <p:cNvPr id="3" name="Espaço Reservado para Conteúdo 2"/>
          <p:cNvSpPr>
            <a:spLocks noGrp="1"/>
          </p:cNvSpPr>
          <p:nvPr>
            <p:ph idx="1"/>
          </p:nvPr>
        </p:nvSpPr>
        <p:spPr/>
        <p:txBody>
          <a:bodyPr/>
          <a:lstStyle/>
          <a:p>
            <a:r>
              <a:rPr lang="pt-BR" dirty="0"/>
              <a:t>Para melhor entendimento apresentamos as vantagens e desvantagens da aplicação do método de custeio ABC</a:t>
            </a:r>
            <a:r>
              <a:rPr lang="pt-BR" dirty="0" smtClean="0"/>
              <a:t>.</a:t>
            </a:r>
          </a:p>
          <a:p>
            <a:r>
              <a:rPr lang="pt-BR" b="1" dirty="0"/>
              <a:t>Como vantagens podemos ressaltar:</a:t>
            </a:r>
            <a:endParaRPr lang="pt-BR" dirty="0"/>
          </a:p>
        </p:txBody>
      </p:sp>
    </p:spTree>
    <p:extLst>
      <p:ext uri="{BB962C8B-B14F-4D97-AF65-F5344CB8AC3E}">
        <p14:creationId xmlns:p14="http://schemas.microsoft.com/office/powerpoint/2010/main" val="1389420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Como vantagens podemos ressaltar:</a:t>
            </a:r>
            <a:endParaRPr lang="pt-BR" dirty="0"/>
          </a:p>
        </p:txBody>
      </p:sp>
      <p:sp>
        <p:nvSpPr>
          <p:cNvPr id="3" name="Espaço Reservado para Conteúdo 2"/>
          <p:cNvSpPr>
            <a:spLocks noGrp="1"/>
          </p:cNvSpPr>
          <p:nvPr>
            <p:ph idx="1"/>
          </p:nvPr>
        </p:nvSpPr>
        <p:spPr/>
        <p:txBody>
          <a:bodyPr>
            <a:normAutofit fontScale="55000" lnSpcReduction="20000"/>
          </a:bodyPr>
          <a:lstStyle/>
          <a:p>
            <a:r>
              <a:rPr lang="pt-BR" dirty="0"/>
              <a:t>informações gerenciais relativamente mais fidedignas por meio da redução do rateio;</a:t>
            </a:r>
          </a:p>
          <a:p>
            <a:r>
              <a:rPr lang="pt-BR" dirty="0"/>
              <a:t>adequa-se mais facilmente as empresas de serviços, pela dificuldade de definição do que seja custos, gastos e despesas nessas entidades;</a:t>
            </a:r>
          </a:p>
          <a:p>
            <a:r>
              <a:rPr lang="pt-BR" dirty="0"/>
              <a:t>menor necessidade de rateios arbitrários;</a:t>
            </a:r>
          </a:p>
          <a:p>
            <a:r>
              <a:rPr lang="pt-BR" dirty="0"/>
              <a:t>atende aos Princípios Fundamentais de Contabilidade;</a:t>
            </a:r>
          </a:p>
          <a:p>
            <a:r>
              <a:rPr lang="pt-BR" dirty="0"/>
              <a:t>obriga a implantação, permanência e revisão de controles internos;</a:t>
            </a:r>
          </a:p>
          <a:p>
            <a:r>
              <a:rPr lang="pt-BR" dirty="0"/>
              <a:t>proporciona melhor visualização dos fluxos dos processos;</a:t>
            </a:r>
          </a:p>
          <a:p>
            <a:r>
              <a:rPr lang="pt-BR" dirty="0"/>
              <a:t>identifica, de forma mais transparente, onde os itens em estudo estão consumindo mais recursos;</a:t>
            </a:r>
          </a:p>
          <a:p>
            <a:r>
              <a:rPr lang="pt-BR" dirty="0"/>
              <a:t>identifica o custo de cada atividade em relação aos custos totais da entidade;</a:t>
            </a:r>
          </a:p>
          <a:p>
            <a:r>
              <a:rPr lang="pt-BR" dirty="0"/>
              <a:t>pode ser empregado em diversos tipos de empresas;</a:t>
            </a:r>
          </a:p>
          <a:p>
            <a:r>
              <a:rPr lang="pt-BR" dirty="0"/>
              <a:t>pode, ou não, ser um sistema paralelo ao sistema de contabilidade;</a:t>
            </a:r>
          </a:p>
          <a:p>
            <a:r>
              <a:rPr lang="pt-BR" dirty="0"/>
              <a:t>pode fornecer subsídios para gestão econômica, custo de oportunidade e custo de reposição;</a:t>
            </a:r>
          </a:p>
          <a:p>
            <a:r>
              <a:rPr lang="pt-BR" dirty="0"/>
              <a:t>possibilita a eliminação ou redução das atividades que não agregam valor ao produto</a:t>
            </a:r>
            <a:r>
              <a:rPr lang="pt-BR" dirty="0" smtClean="0"/>
              <a:t>.</a:t>
            </a:r>
            <a:endParaRPr lang="pt-BR" dirty="0"/>
          </a:p>
        </p:txBody>
      </p:sp>
    </p:spTree>
    <p:extLst>
      <p:ext uri="{BB962C8B-B14F-4D97-AF65-F5344CB8AC3E}">
        <p14:creationId xmlns:p14="http://schemas.microsoft.com/office/powerpoint/2010/main" val="2066567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Por outro lado, pode-se enumerar como desvantagens:</a:t>
            </a:r>
            <a:endParaRPr lang="pt-BR" dirty="0"/>
          </a:p>
        </p:txBody>
      </p:sp>
      <p:sp>
        <p:nvSpPr>
          <p:cNvPr id="3" name="Espaço Reservado para Conteúdo 2"/>
          <p:cNvSpPr>
            <a:spLocks noGrp="1"/>
          </p:cNvSpPr>
          <p:nvPr>
            <p:ph idx="1"/>
          </p:nvPr>
        </p:nvSpPr>
        <p:spPr/>
        <p:txBody>
          <a:bodyPr>
            <a:normAutofit fontScale="62500" lnSpcReduction="20000"/>
          </a:bodyPr>
          <a:lstStyle/>
          <a:p>
            <a:r>
              <a:rPr lang="pt-BR" dirty="0" smtClean="0"/>
              <a:t>gastos elevados para implantação;</a:t>
            </a:r>
          </a:p>
          <a:p>
            <a:r>
              <a:rPr lang="pt-BR" dirty="0" smtClean="0"/>
              <a:t>alto nível de controles internos a serem implantados e avaliados;</a:t>
            </a:r>
          </a:p>
          <a:p>
            <a:r>
              <a:rPr lang="pt-BR" dirty="0" smtClean="0"/>
              <a:t>necessidade de revisão constante;</a:t>
            </a:r>
          </a:p>
          <a:p>
            <a:r>
              <a:rPr lang="pt-BR" dirty="0" smtClean="0"/>
              <a:t>leva em consideração muitos dados;</a:t>
            </a:r>
          </a:p>
          <a:p>
            <a:r>
              <a:rPr lang="pt-BR" dirty="0" smtClean="0"/>
              <a:t>informações de difícil extração;</a:t>
            </a:r>
          </a:p>
          <a:p>
            <a:r>
              <a:rPr lang="pt-BR" dirty="0" smtClean="0"/>
              <a:t>dificuldade de envolvimento e comprometimento dos empregados da empresa;</a:t>
            </a:r>
          </a:p>
          <a:p>
            <a:r>
              <a:rPr lang="pt-BR" dirty="0" smtClean="0"/>
              <a:t>necessidade de reorganização da empresa antes de sua implantação;</a:t>
            </a:r>
          </a:p>
          <a:p>
            <a:r>
              <a:rPr lang="pt-BR" dirty="0" smtClean="0"/>
              <a:t>dificuldade na integração das informações entre departamentos;</a:t>
            </a:r>
          </a:p>
          <a:p>
            <a:r>
              <a:rPr lang="pt-BR" dirty="0" smtClean="0"/>
              <a:t>falta de pessoal competente, qualificado e experiente para implantação e acompanhamento;</a:t>
            </a:r>
          </a:p>
          <a:p>
            <a:r>
              <a:rPr lang="pt-BR" dirty="0" smtClean="0"/>
              <a:t>necessidade de formulação de procedimentos padrões;</a:t>
            </a:r>
          </a:p>
          <a:p>
            <a:r>
              <a:rPr lang="pt-BR" dirty="0" smtClean="0"/>
              <a:t>não é aceito pelo fisco;</a:t>
            </a:r>
          </a:p>
          <a:p>
            <a:r>
              <a:rPr lang="pt-BR" dirty="0" smtClean="0"/>
              <a:t>maior preocupação em gerar informações estratégicas do que em usa-las.</a:t>
            </a:r>
          </a:p>
          <a:p>
            <a:endParaRPr lang="pt-BR" dirty="0" smtClean="0"/>
          </a:p>
          <a:p>
            <a:endParaRPr lang="pt-BR" dirty="0"/>
          </a:p>
        </p:txBody>
      </p:sp>
    </p:spTree>
    <p:extLst>
      <p:ext uri="{BB962C8B-B14F-4D97-AF65-F5344CB8AC3E}">
        <p14:creationId xmlns:p14="http://schemas.microsoft.com/office/powerpoint/2010/main" val="974868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sz="2400" dirty="0"/>
              <a:t>O sistema de custeio ABC apresenta diversas vantagens que devem ser cuidadosamente analisadas pelas empresas, com o sentido de serem tirados proveitos de suas informações, colocando a entidade em uma posição privilegiada. Contudo a necessidade imposta pelo mercado, os custos de implantação e acompanhamento, o recurso humano necessário, os produtos envolvidos, as necessidades dos gestores, </a:t>
            </a:r>
            <a:r>
              <a:rPr lang="pt-BR" sz="2400" dirty="0" err="1"/>
              <a:t>etc</a:t>
            </a:r>
            <a:r>
              <a:rPr lang="pt-BR" sz="2400" dirty="0"/>
              <a:t>, devem ser analisados para que se dimensionem as vantagens e desvantagens para cada instituição.</a:t>
            </a:r>
          </a:p>
        </p:txBody>
      </p:sp>
    </p:spTree>
    <p:extLst>
      <p:ext uri="{BB962C8B-B14F-4D97-AF65-F5344CB8AC3E}">
        <p14:creationId xmlns:p14="http://schemas.microsoft.com/office/powerpoint/2010/main" val="834256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4" name="Espaço Reservado para Conteúdo 3"/>
          <p:cNvSpPr>
            <a:spLocks noGrp="1"/>
          </p:cNvSpPr>
          <p:nvPr>
            <p:ph idx="1"/>
          </p:nvPr>
        </p:nvSpPr>
        <p:spPr/>
        <p:txBody>
          <a:bodyPr>
            <a:normAutofit/>
          </a:bodyPr>
          <a:lstStyle/>
          <a:p>
            <a:pPr algn="just"/>
            <a:r>
              <a:rPr lang="pt-BR" sz="2400" dirty="0"/>
              <a:t>Departamentalização do </a:t>
            </a:r>
            <a:r>
              <a:rPr lang="pt-BR" sz="2400" dirty="0" smtClean="0"/>
              <a:t>Custo</a:t>
            </a:r>
          </a:p>
          <a:p>
            <a:pPr marL="0" indent="0" algn="just">
              <a:buNone/>
            </a:pPr>
            <a:endParaRPr lang="pt-BR" sz="2400" dirty="0"/>
          </a:p>
          <a:p>
            <a:pPr marL="0" indent="0" algn="just">
              <a:buNone/>
            </a:pPr>
            <a:r>
              <a:rPr lang="pt-BR" sz="2400" dirty="0"/>
              <a:t>Departamento é a unidade mínima administrativa para a contabilidade de custos, representada por homens e máquinas (na maioria dos casos), desenvolve atividades homogêneas. Diz-se unidade mínima administrativa porque sempre há um responsável para cada departamento ou, pelo menos, deve haver. Desta forma, propicia uma maneira de uso da contabilidade de custos como forma de controle.</a:t>
            </a:r>
            <a:r>
              <a:rPr lang="pt-BR" sz="2400" dirty="0" smtClean="0"/>
              <a:t/>
            </a:r>
            <a:br>
              <a:rPr lang="pt-BR" sz="2400" dirty="0" smtClean="0"/>
            </a:br>
            <a:endParaRPr lang="pt-BR" sz="2400" dirty="0"/>
          </a:p>
        </p:txBody>
      </p:sp>
    </p:spTree>
    <p:extLst>
      <p:ext uri="{BB962C8B-B14F-4D97-AF65-F5344CB8AC3E}">
        <p14:creationId xmlns:p14="http://schemas.microsoft.com/office/powerpoint/2010/main" val="1180142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normAutofit/>
          </a:bodyPr>
          <a:lstStyle/>
          <a:p>
            <a:pPr algn="just"/>
            <a:r>
              <a:rPr lang="pt-BR" sz="2400" dirty="0"/>
              <a:t>Na maioria das vezes, um departamento é um centro de custos, ou seja, nele são acumulados os custos indiretos para posterior alocação aos produtos (departamento de produção - tem seus custos jogados sobre os produtos, já que estes passam, inclusive, fisicamente, por eles); ou outros departamentos (departamentos de serviços - também chamados, às vezes, de não-produtivos ou auxiliares, não podem apropriar seus custos diretamente aos produtos, pois não passam por eles). Por viverem em departamentos para a prestação de serviços a outros departamentos, têm seus custos transferidos para os que deles se beneficiam. </a:t>
            </a:r>
          </a:p>
        </p:txBody>
      </p:sp>
    </p:spTree>
    <p:extLst>
      <p:ext uri="{BB962C8B-B14F-4D97-AF65-F5344CB8AC3E}">
        <p14:creationId xmlns:p14="http://schemas.microsoft.com/office/powerpoint/2010/main" val="1896984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a:xfrm>
            <a:off x="395536" y="1628800"/>
            <a:ext cx="8229600" cy="4525963"/>
          </a:xfrm>
        </p:spPr>
        <p:txBody>
          <a:bodyPr>
            <a:noAutofit/>
          </a:bodyPr>
          <a:lstStyle/>
          <a:p>
            <a:pPr marL="0" indent="0" algn="just">
              <a:buNone/>
            </a:pPr>
            <a:r>
              <a:rPr lang="pt-BR" sz="2000" dirty="0"/>
              <a:t>“</a:t>
            </a:r>
            <a:r>
              <a:rPr lang="pt-BR" sz="2000" dirty="0" err="1"/>
              <a:t>Departamentalizamos</a:t>
            </a:r>
            <a:r>
              <a:rPr lang="pt-BR" sz="2000" dirty="0"/>
              <a:t>” nossos custos para facilitar a apropriação dos gastos referentes a partes de fabricação que ocorrem na produção.</a:t>
            </a:r>
            <a:r>
              <a:rPr lang="pt-BR" sz="2000" dirty="0" smtClean="0"/>
              <a:t/>
            </a:r>
            <a:br>
              <a:rPr lang="pt-BR" sz="2000" dirty="0" smtClean="0"/>
            </a:br>
            <a:r>
              <a:rPr lang="pt-BR" sz="2000" dirty="0" smtClean="0"/>
              <a:t/>
            </a:r>
            <a:br>
              <a:rPr lang="pt-BR" sz="2000" dirty="0" smtClean="0"/>
            </a:br>
            <a:r>
              <a:rPr lang="pt-BR" sz="2000" dirty="0"/>
              <a:t>Para facilitar este trabalho, leva-nos a dividir as partes de produção e, automaticamente, os gastos</a:t>
            </a:r>
            <a:r>
              <a:rPr lang="pt-BR" sz="2000" dirty="0" smtClean="0"/>
              <a:t>.</a:t>
            </a:r>
          </a:p>
          <a:p>
            <a:pPr marL="0" indent="0" algn="just">
              <a:buNone/>
            </a:pPr>
            <a:r>
              <a:rPr lang="pt-BR" sz="2000" dirty="0" smtClean="0"/>
              <a:t/>
            </a:r>
            <a:br>
              <a:rPr lang="pt-BR" sz="2000" dirty="0" smtClean="0"/>
            </a:br>
            <a:r>
              <a:rPr lang="pt-BR" sz="2000" dirty="0"/>
              <a:t>Distribuição dos Custos dos Departamentos de </a:t>
            </a:r>
            <a:r>
              <a:rPr lang="pt-BR" sz="2000" dirty="0" smtClean="0"/>
              <a:t>Serviços</a:t>
            </a:r>
          </a:p>
          <a:p>
            <a:pPr marL="0" indent="0" algn="just">
              <a:buNone/>
            </a:pPr>
            <a:r>
              <a:rPr lang="pt-BR" sz="2000" dirty="0" smtClean="0"/>
              <a:t/>
            </a:r>
            <a:br>
              <a:rPr lang="pt-BR" sz="2000" dirty="0" smtClean="0"/>
            </a:br>
            <a:r>
              <a:rPr lang="pt-BR" sz="2000" dirty="0"/>
              <a:t>Neste momento, iremos analisar a apuração do custo feito, de forma que, teremos que distribuir os custos por departamentos de produção, aquele onde o produto passa fisicamente pelo setor e os custos dos departamentos de serviços, aqueles onde o produto não passa fisicamente pelo setor, mas devem-se apropriar os custos, pois eles prestam serviços para os departamentos de produção. E iremos chegar ao resultado do CIF (Custo Indireto de Fabricação).</a:t>
            </a:r>
          </a:p>
        </p:txBody>
      </p:sp>
    </p:spTree>
    <p:extLst>
      <p:ext uri="{BB962C8B-B14F-4D97-AF65-F5344CB8AC3E}">
        <p14:creationId xmlns:p14="http://schemas.microsoft.com/office/powerpoint/2010/main" val="384168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a:t>DIANTE DE TANTO SISTEMA COMO IDENTICARMOS O MAIS ADEQUADO PARA O SEGMENTO QUE ATUAMOS?</a:t>
            </a:r>
          </a:p>
          <a:p>
            <a:pPr marL="0" indent="0">
              <a:buNone/>
            </a:pPr>
            <a:r>
              <a:rPr lang="pt-BR" dirty="0" smtClean="0"/>
              <a:t/>
            </a:r>
            <a:br>
              <a:rPr lang="pt-BR" dirty="0" smtClean="0"/>
            </a:br>
            <a:endParaRPr lang="pt-BR" dirty="0"/>
          </a:p>
        </p:txBody>
      </p:sp>
    </p:spTree>
    <p:extLst>
      <p:ext uri="{BB962C8B-B14F-4D97-AF65-F5344CB8AC3E}">
        <p14:creationId xmlns:p14="http://schemas.microsoft.com/office/powerpoint/2010/main" val="29002887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lstStyle/>
          <a:p>
            <a:pPr algn="just"/>
            <a:r>
              <a:rPr lang="pt-BR" dirty="0"/>
              <a:t>Para a atribuição aos produtos, é necessário que sejam distribuídos pelos diversos departamentos, para que uma melhor alocação seja realizada</a:t>
            </a:r>
            <a:r>
              <a:rPr lang="pt-BR" dirty="0" smtClean="0"/>
              <a:t>.</a:t>
            </a:r>
          </a:p>
          <a:p>
            <a:pPr marL="0" indent="0" algn="just">
              <a:buNone/>
            </a:pPr>
            <a:r>
              <a:rPr lang="pt-BR" dirty="0" smtClean="0"/>
              <a:t/>
            </a:r>
            <a:br>
              <a:rPr lang="pt-BR" dirty="0" smtClean="0"/>
            </a:br>
            <a:r>
              <a:rPr lang="pt-BR" dirty="0"/>
              <a:t>Faz-se então uma investigação sobre a ligação entre cada custo e departamento onde foi incorrido e verifica-se:</a:t>
            </a:r>
          </a:p>
        </p:txBody>
      </p:sp>
    </p:spTree>
    <p:extLst>
      <p:ext uri="{BB962C8B-B14F-4D97-AF65-F5344CB8AC3E}">
        <p14:creationId xmlns:p14="http://schemas.microsoft.com/office/powerpoint/2010/main" val="3038239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b="1" dirty="0"/>
              <a:t>• Aluguel -</a:t>
            </a:r>
            <a:r>
              <a:rPr lang="pt-BR" dirty="0"/>
              <a:t> é um custo comum à fabrica toda, e há a necessidade da adoção de algum critério para sua distribuição aos diversos departamentos. Trata-se de um custo comum que englobaremos no departamento administração geral</a:t>
            </a:r>
            <a:r>
              <a:rPr lang="pt-BR" dirty="0" smtClean="0"/>
              <a:t>.</a:t>
            </a:r>
          </a:p>
          <a:p>
            <a:pPr marL="0" indent="0" algn="just">
              <a:buNone/>
            </a:pPr>
            <a:r>
              <a:rPr lang="pt-BR" b="1" dirty="0" smtClean="0"/>
              <a:t>• </a:t>
            </a:r>
            <a:r>
              <a:rPr lang="pt-BR" b="1" dirty="0"/>
              <a:t>Energia Elétrica -</a:t>
            </a:r>
            <a:r>
              <a:rPr lang="pt-BR" dirty="0"/>
              <a:t> a empresa pode manter medidores para o consumo de força em alguns departamentos e um outro para o resto da empresa, ou também, pode manter apenas um medidor para toda a empresa, desta forma, necessita de um critério de base para rateios. </a:t>
            </a:r>
            <a:r>
              <a:rPr lang="pt-BR" dirty="0" smtClean="0"/>
              <a:t/>
            </a:r>
            <a:br>
              <a:rPr lang="pt-BR" dirty="0" smtClean="0"/>
            </a:br>
            <a:r>
              <a:rPr lang="pt-BR" b="1" dirty="0"/>
              <a:t>• Materiais indiretos - </a:t>
            </a:r>
            <a:r>
              <a:rPr lang="pt-BR" dirty="0"/>
              <a:t>por meio das requisições são localizados os departamentos a serem alocados os gastos deste sistema</a:t>
            </a:r>
            <a:r>
              <a:rPr lang="pt-BR" dirty="0" smtClean="0"/>
              <a:t>.</a:t>
            </a:r>
          </a:p>
          <a:p>
            <a:pPr marL="0" indent="0" algn="just">
              <a:buNone/>
            </a:pPr>
            <a:r>
              <a:rPr lang="pt-BR" b="1" dirty="0" smtClean="0"/>
              <a:t>• </a:t>
            </a:r>
            <a:r>
              <a:rPr lang="pt-BR" b="1" dirty="0"/>
              <a:t>Mão-de-Obra indireta -</a:t>
            </a:r>
            <a:r>
              <a:rPr lang="pt-BR" dirty="0"/>
              <a:t> o apontamento de horas demonstra o gasto feito para cada </a:t>
            </a:r>
            <a:r>
              <a:rPr lang="pt-BR" dirty="0" smtClean="0"/>
              <a:t>departamento</a:t>
            </a:r>
            <a:endParaRPr lang="pt-BR" dirty="0"/>
          </a:p>
          <a:p>
            <a:pPr marL="0" indent="0" algn="just">
              <a:buNone/>
            </a:pPr>
            <a:r>
              <a:rPr lang="pt-BR" b="1" dirty="0" smtClean="0"/>
              <a:t>• </a:t>
            </a:r>
            <a:r>
              <a:rPr lang="pt-BR" b="1" dirty="0"/>
              <a:t>Depreciação das máquinas – </a:t>
            </a:r>
            <a:r>
              <a:rPr lang="pt-BR" dirty="0"/>
              <a:t>as máquinas localizadas nos departamentos demonstram o gasto realizado no departamento.</a:t>
            </a:r>
          </a:p>
        </p:txBody>
      </p:sp>
    </p:spTree>
    <p:extLst>
      <p:ext uri="{BB962C8B-B14F-4D97-AF65-F5344CB8AC3E}">
        <p14:creationId xmlns:p14="http://schemas.microsoft.com/office/powerpoint/2010/main" val="3038239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lgn="just">
              <a:buNone/>
            </a:pPr>
            <a:r>
              <a:rPr lang="pt-BR" dirty="0"/>
              <a:t>Temos que apropriar esses custos indiretos aos produtos, mas, há um problema: pelo fato de alguns departamentos não receberem fisicamente os produtos; sua função é a de prestar serviços aos outros departamentos, quer de produção, quer de serviços</a:t>
            </a:r>
            <a:r>
              <a:rPr lang="pt-BR" dirty="0" smtClean="0"/>
              <a:t>.</a:t>
            </a:r>
          </a:p>
          <a:p>
            <a:pPr marL="0" indent="0" algn="just">
              <a:buNone/>
            </a:pPr>
            <a:r>
              <a:rPr lang="pt-BR" dirty="0" smtClean="0"/>
              <a:t/>
            </a:r>
            <a:br>
              <a:rPr lang="pt-BR" dirty="0" smtClean="0"/>
            </a:br>
            <a:r>
              <a:rPr lang="pt-BR" dirty="0"/>
              <a:t>Neste caso analisado, temos a administração geral, almoxarifado, controle de qualidade e manutenção. Fazendo uma análise das características desses departamentos de serviços, poderemos verificar que um critério apropriado fará a distribuição dos seus custos aos departamentos beneficiados. Distribuindo, desta forma seus custos, alguns departamentos de serviços poderão, logo na primeira distribuição, ficar sem custo por serem alocados. Outros, entretanto, talvez venham a ter uma carga maior do que antes, já que, além dos que já são seus, talvez recebam um volume daquele departamento de serviços que primeiro fizer a distribuição. Por exemplo, distribuindo os custos de manutenção, provavelmente uma parte será jogada sobre o almoxarifado, se este se beneficiar daquele.</a:t>
            </a:r>
          </a:p>
        </p:txBody>
      </p:sp>
    </p:spTree>
    <p:extLst>
      <p:ext uri="{BB962C8B-B14F-4D97-AF65-F5344CB8AC3E}">
        <p14:creationId xmlns:p14="http://schemas.microsoft.com/office/powerpoint/2010/main" val="3038239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noAutofit/>
          </a:bodyPr>
          <a:lstStyle/>
          <a:p>
            <a:pPr algn="just"/>
            <a:r>
              <a:rPr lang="pt-BR" sz="2400" dirty="0"/>
              <a:t>Poderá ocorrer nesse sistema de rateio, um processo de alocação reflexiva (um departamento que distribui custos para vários outros e, também, para si mesmo ou, o que é mais comum, haver um retorno de custos a um departamento de serviços que já tenha distribuído seus custos indiretos de fabricação (CIF)). Nessa ultima alternativa, há um verdadeiro pingue-pongue, só possível de se levar o bom termo normalmente com recursos eletrônicos de processamento de dados, devido ao grande volume de cálculos a efetuar. </a:t>
            </a:r>
          </a:p>
        </p:txBody>
      </p:sp>
    </p:spTree>
    <p:extLst>
      <p:ext uri="{BB962C8B-B14F-4D97-AF65-F5344CB8AC3E}">
        <p14:creationId xmlns:p14="http://schemas.microsoft.com/office/powerpoint/2010/main" val="3038239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normAutofit/>
          </a:bodyPr>
          <a:lstStyle/>
          <a:p>
            <a:pPr marL="0" indent="0" algn="just">
              <a:buNone/>
            </a:pPr>
            <a:r>
              <a:rPr lang="pt-BR" sz="2400" dirty="0" smtClean="0"/>
              <a:t>Por exemplo, poderíamos Ter, nesse caso, que estamos verificando uma situação em que a administração geral deve ter parte de seu custo indireto de fabricação (CIF) rateada à manutenção, mas, depois, esta fará a alocação dos seus próprios custos e, uma parte será de novo, jogada sobre a administração geral, já que esta também se utiliza dos trabalhos daquela. Teríamos, novamente, que ratear a administração geral e, mais uma vez, haveria uma parte recaindo sobre a manutenção etc. O processo só terminaria quando o custo a ser rateado assumisse um valor pequeno e a empresa resolvesse então parar o sistema e alocar essa última importância a qualquer outro departamento que não aqueles dos quais a receberia de volta.</a:t>
            </a:r>
          </a:p>
          <a:p>
            <a:pPr algn="just"/>
            <a:endParaRPr lang="pt-BR" sz="2400" dirty="0"/>
          </a:p>
        </p:txBody>
      </p:sp>
    </p:spTree>
    <p:extLst>
      <p:ext uri="{BB962C8B-B14F-4D97-AF65-F5344CB8AC3E}">
        <p14:creationId xmlns:p14="http://schemas.microsoft.com/office/powerpoint/2010/main" val="3038239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Departamentos</a:t>
            </a:r>
            <a:endParaRPr lang="pt-BR" dirty="0"/>
          </a:p>
        </p:txBody>
      </p:sp>
      <p:sp>
        <p:nvSpPr>
          <p:cNvPr id="3" name="Espaço Reservado para Conteúdo 2"/>
          <p:cNvSpPr>
            <a:spLocks noGrp="1"/>
          </p:cNvSpPr>
          <p:nvPr>
            <p:ph idx="1"/>
          </p:nvPr>
        </p:nvSpPr>
        <p:spPr/>
        <p:txBody>
          <a:bodyPr/>
          <a:lstStyle/>
          <a:p>
            <a:pPr marL="0" indent="0" algn="just">
              <a:buNone/>
            </a:pPr>
            <a:r>
              <a:rPr lang="pt-BR" dirty="0"/>
              <a:t>O critério mais utilizado, na prática, é o de se hierarquizar os departamentos de serviços, de forma que, aquele que tiver seus custos distribuídos, não receba rateio de nenhum outro. É uma forma também relativamente arbitrária, mas, normalmente, impossível de se evitar.</a:t>
            </a:r>
          </a:p>
        </p:txBody>
      </p:sp>
    </p:spTree>
    <p:extLst>
      <p:ext uri="{BB962C8B-B14F-4D97-AF65-F5344CB8AC3E}">
        <p14:creationId xmlns:p14="http://schemas.microsoft.com/office/powerpoint/2010/main" val="274323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absorção:</a:t>
            </a:r>
            <a:endParaRPr lang="pt-BR" dirty="0"/>
          </a:p>
        </p:txBody>
      </p:sp>
      <p:sp>
        <p:nvSpPr>
          <p:cNvPr id="3" name="Espaço Reservado para Conteúdo 2"/>
          <p:cNvSpPr>
            <a:spLocks noGrp="1"/>
          </p:cNvSpPr>
          <p:nvPr>
            <p:ph idx="1"/>
          </p:nvPr>
        </p:nvSpPr>
        <p:spPr/>
        <p:txBody>
          <a:bodyPr/>
          <a:lstStyle/>
          <a:p>
            <a:pPr algn="just"/>
            <a:r>
              <a:rPr lang="pt-BR" dirty="0"/>
              <a:t>É aquele que utiliza todos os custos, sejam eles fixos ou variáveis diretas ou indiretas, para apuração do custo dos produtos. Esse método derivado da aplicação dos princípios fundamentais da contabilidade, sendo no Brasil adotado pela legislação comercial e pela legislação fiscal.</a:t>
            </a:r>
          </a:p>
        </p:txBody>
      </p:sp>
    </p:spTree>
    <p:extLst>
      <p:ext uri="{BB962C8B-B14F-4D97-AF65-F5344CB8AC3E}">
        <p14:creationId xmlns:p14="http://schemas.microsoft.com/office/powerpoint/2010/main" val="316096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absorção:</a:t>
            </a:r>
            <a:endParaRPr lang="pt-BR" dirty="0"/>
          </a:p>
        </p:txBody>
      </p:sp>
      <p:sp>
        <p:nvSpPr>
          <p:cNvPr id="3" name="Espaço Reservado para Conteúdo 2"/>
          <p:cNvSpPr>
            <a:spLocks noGrp="1"/>
          </p:cNvSpPr>
          <p:nvPr>
            <p:ph idx="1"/>
          </p:nvPr>
        </p:nvSpPr>
        <p:spPr/>
        <p:txBody>
          <a:bodyPr>
            <a:normAutofit/>
          </a:bodyPr>
          <a:lstStyle/>
          <a:p>
            <a:pPr algn="just" fontAlgn="t"/>
            <a:r>
              <a:rPr lang="pt-BR" dirty="0"/>
              <a:t>O custeio por absorção, também chamado de custeio integral, é um método de custeio utilizado pelas empresas que considera todos os custos de produção, sejam eles diretos ou indiretos, fixos ou variáveis.</a:t>
            </a:r>
          </a:p>
          <a:p>
            <a:pPr algn="just"/>
            <a:endParaRPr lang="pt-BR" dirty="0"/>
          </a:p>
        </p:txBody>
      </p:sp>
    </p:spTree>
    <p:extLst>
      <p:ext uri="{BB962C8B-B14F-4D97-AF65-F5344CB8AC3E}">
        <p14:creationId xmlns:p14="http://schemas.microsoft.com/office/powerpoint/2010/main" val="336347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absorção:</a:t>
            </a:r>
            <a:endParaRPr lang="pt-BR" dirty="0"/>
          </a:p>
        </p:txBody>
      </p:sp>
      <p:sp>
        <p:nvSpPr>
          <p:cNvPr id="3" name="Espaço Reservado para Conteúdo 2"/>
          <p:cNvSpPr>
            <a:spLocks noGrp="1"/>
          </p:cNvSpPr>
          <p:nvPr>
            <p:ph idx="1"/>
          </p:nvPr>
        </p:nvSpPr>
        <p:spPr/>
        <p:txBody>
          <a:bodyPr>
            <a:normAutofit/>
          </a:bodyPr>
          <a:lstStyle/>
          <a:p>
            <a:pPr algn="just" fontAlgn="t"/>
            <a:r>
              <a:rPr lang="pt-BR" dirty="0" smtClean="0"/>
              <a:t>Por considerar também os custos fixos, o custeio por absorção permite verificar o impacto da produtividade sobre o custo de um produto ou serviço. Isso significa que, quanto maior for a produção, menor deverá ser o custo unitário de um produto calculado por este método.</a:t>
            </a:r>
          </a:p>
        </p:txBody>
      </p:sp>
    </p:spTree>
    <p:extLst>
      <p:ext uri="{BB962C8B-B14F-4D97-AF65-F5344CB8AC3E}">
        <p14:creationId xmlns:p14="http://schemas.microsoft.com/office/powerpoint/2010/main" val="1165339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Custeio por absorção:</a:t>
            </a:r>
            <a:endParaRPr lang="pt-BR" dirty="0"/>
          </a:p>
        </p:txBody>
      </p:sp>
      <p:sp>
        <p:nvSpPr>
          <p:cNvPr id="3" name="Espaço Reservado para Conteúdo 2"/>
          <p:cNvSpPr>
            <a:spLocks noGrp="1"/>
          </p:cNvSpPr>
          <p:nvPr>
            <p:ph idx="1"/>
          </p:nvPr>
        </p:nvSpPr>
        <p:spPr>
          <a:xfrm>
            <a:off x="395536" y="1556792"/>
            <a:ext cx="8229600" cy="4525963"/>
          </a:xfrm>
        </p:spPr>
        <p:txBody>
          <a:bodyPr/>
          <a:lstStyle/>
          <a:p>
            <a:pPr algn="just"/>
            <a:r>
              <a:rPr lang="pt-BR" dirty="0" smtClean="0"/>
              <a:t>Uma característica do custeio por absorção é que ele está alinhado com os princípios da contabilidade. </a:t>
            </a:r>
            <a:r>
              <a:rPr lang="pt-BR" b="1" dirty="0" smtClean="0"/>
              <a:t>Por isso, ele é o único sistema de custeio aceito pela legislação brasileira</a:t>
            </a:r>
            <a:r>
              <a:rPr lang="pt-BR" dirty="0" smtClean="0"/>
              <a:t> para a produção de relatórios contábeis, como o Demonstrativo do Resultado do Exercício (DRE), e para o cálculo de impostos. </a:t>
            </a:r>
          </a:p>
          <a:p>
            <a:pPr algn="just"/>
            <a:endParaRPr lang="pt-BR" dirty="0"/>
          </a:p>
        </p:txBody>
      </p:sp>
    </p:spTree>
    <p:extLst>
      <p:ext uri="{BB962C8B-B14F-4D97-AF65-F5344CB8AC3E}">
        <p14:creationId xmlns:p14="http://schemas.microsoft.com/office/powerpoint/2010/main" val="3694423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fontAlgn="t"/>
            <a:r>
              <a:rPr lang="pt-BR" b="1" dirty="0"/>
              <a:t>Como calcular o custeio por absorção?</a:t>
            </a:r>
          </a:p>
        </p:txBody>
      </p:sp>
      <p:sp>
        <p:nvSpPr>
          <p:cNvPr id="3" name="Espaço Reservado para Conteúdo 2"/>
          <p:cNvSpPr>
            <a:spLocks noGrp="1"/>
          </p:cNvSpPr>
          <p:nvPr>
            <p:ph idx="1"/>
          </p:nvPr>
        </p:nvSpPr>
        <p:spPr/>
        <p:txBody>
          <a:bodyPr>
            <a:normAutofit/>
          </a:bodyPr>
          <a:lstStyle/>
          <a:p>
            <a:pPr algn="just" fontAlgn="t"/>
            <a:r>
              <a:rPr lang="pt-BR" dirty="0"/>
              <a:t>Para saber como calcular o custeio por absorção, é preciso conhecer a diferença entre custos e despesas. Em linhas gerais, custos são os gastos que têm relação direta com a produção ou a aquisição de estoques. Já as despesas não estão vinculadas à atividade-fim, reunindo os gastos decorrentes de atividades secundárias da empresa, como a venda, a administração e a promoção.</a:t>
            </a:r>
          </a:p>
          <a:p>
            <a:pPr algn="just"/>
            <a:endParaRPr lang="pt-BR" dirty="0"/>
          </a:p>
        </p:txBody>
      </p:sp>
    </p:spTree>
    <p:extLst>
      <p:ext uri="{BB962C8B-B14F-4D97-AF65-F5344CB8AC3E}">
        <p14:creationId xmlns:p14="http://schemas.microsoft.com/office/powerpoint/2010/main" val="158358954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3074</Words>
  <Application>Microsoft Office PowerPoint</Application>
  <PresentationFormat>Apresentação na tela (4:3)</PresentationFormat>
  <Paragraphs>157</Paragraphs>
  <Slides>45</Slides>
  <Notes>0</Notes>
  <HiddenSlides>0</HiddenSlides>
  <MMClips>0</MMClips>
  <ScaleCrop>false</ScaleCrop>
  <HeadingPairs>
    <vt:vector size="4" baseType="variant">
      <vt:variant>
        <vt:lpstr>Tema</vt:lpstr>
      </vt:variant>
      <vt:variant>
        <vt:i4>1</vt:i4>
      </vt:variant>
      <vt:variant>
        <vt:lpstr>Títulos de slides</vt:lpstr>
      </vt:variant>
      <vt:variant>
        <vt:i4>45</vt:i4>
      </vt:variant>
    </vt:vector>
  </HeadingPairs>
  <TitlesOfParts>
    <vt:vector size="46" baseType="lpstr">
      <vt:lpstr>Tema do Office</vt:lpstr>
      <vt:lpstr>UNIDADE II - Custeio Por Departamentos - Custeio Por Processos</vt:lpstr>
      <vt:lpstr>O que é sistema de custeio?</vt:lpstr>
      <vt:lpstr>O que é sistema de custeio?</vt:lpstr>
      <vt:lpstr>Apresentação do PowerPoint</vt:lpstr>
      <vt:lpstr>Custeio por absorção:</vt:lpstr>
      <vt:lpstr>Custeio por absorção:</vt:lpstr>
      <vt:lpstr>Custeio por absorção:</vt:lpstr>
      <vt:lpstr>Custeio por absorção:</vt:lpstr>
      <vt:lpstr>Como calcular o custeio por absorção?</vt:lpstr>
      <vt:lpstr>Como calcular o custeio por absorção?</vt:lpstr>
      <vt:lpstr>Como calcular o custeio por absorção?</vt:lpstr>
      <vt:lpstr>Exemplo</vt:lpstr>
      <vt:lpstr>Exemplo</vt:lpstr>
      <vt:lpstr>Exemplo</vt:lpstr>
      <vt:lpstr>Exemplo</vt:lpstr>
      <vt:lpstr>Exemplo</vt:lpstr>
      <vt:lpstr>Exemplo</vt:lpstr>
      <vt:lpstr>Vantagens e desvantagens do custeio por absorção</vt:lpstr>
      <vt:lpstr>Custeio Direto ou Variável:</vt:lpstr>
      <vt:lpstr>Custeio Direto ou Variável:</vt:lpstr>
      <vt:lpstr>Custeio Direto ou Variável:</vt:lpstr>
      <vt:lpstr>Custeio Direto ou Variável:</vt:lpstr>
      <vt:lpstr>Diferença entre custeio por absorção e custeio variável </vt:lpstr>
      <vt:lpstr>Custeio Padrão:</vt:lpstr>
      <vt:lpstr>Custeio Marginal:</vt:lpstr>
      <vt:lpstr>Custeio ABC ou por atividades:</vt:lpstr>
      <vt:lpstr>Custeio ABC ou por atividades:</vt:lpstr>
      <vt:lpstr>Custeio ABC ou por atividades:</vt:lpstr>
      <vt:lpstr>Custeio ABC ou por atividades:</vt:lpstr>
      <vt:lpstr>Custeio ABC ou por atividades:</vt:lpstr>
      <vt:lpstr>Custeio ABC ou por atividades:</vt:lpstr>
      <vt:lpstr>Custeio ABC ou por atividades:</vt:lpstr>
      <vt:lpstr>Custeio ABC ou por atividades:</vt:lpstr>
      <vt:lpstr>Como vantagens podemos ressaltar:</vt:lpstr>
      <vt:lpstr>Por outro lado, pode-se enumerar como desvantagens:</vt:lpstr>
      <vt:lpstr>Apresentação do PowerPoint</vt:lpstr>
      <vt:lpstr>Custeio Por Departamentos</vt:lpstr>
      <vt:lpstr>Custeio Por Departamentos</vt:lpstr>
      <vt:lpstr>Custeio Por Departamentos</vt:lpstr>
      <vt:lpstr>Custeio Por Departamentos</vt:lpstr>
      <vt:lpstr>Custeio Por Departamentos</vt:lpstr>
      <vt:lpstr>Custeio Por Departamentos</vt:lpstr>
      <vt:lpstr>Custeio Por Departamentos</vt:lpstr>
      <vt:lpstr>Custeio Por Departamentos</vt:lpstr>
      <vt:lpstr>Custeio Por Departamentos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UNIDADE II - Custeio Por Departamentos - Custeio Por Processos</dc:title>
  <dc:creator>Ulises Garrido</dc:creator>
  <cp:lastModifiedBy>Ulises Garrido</cp:lastModifiedBy>
  <cp:revision>10</cp:revision>
  <dcterms:created xsi:type="dcterms:W3CDTF">2018-03-15T17:08:43Z</dcterms:created>
  <dcterms:modified xsi:type="dcterms:W3CDTF">2018-03-15T21:18:43Z</dcterms:modified>
</cp:coreProperties>
</file>